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43891200" cy="38404800"/>
  <p:notesSz cx="6858000" cy="9144000"/>
  <p:defaultTextStyle>
    <a:defPPr>
      <a:defRPr lang="en-US"/>
    </a:defPPr>
    <a:lvl1pPr marL="0" algn="l" defTabSz="2350922" rtl="0" eaLnBrk="1" latinLnBrk="0" hangingPunct="1">
      <a:defRPr sz="9200" kern="1200">
        <a:solidFill>
          <a:schemeClr val="tx1"/>
        </a:solidFill>
        <a:latin typeface="+mn-lt"/>
        <a:ea typeface="+mn-ea"/>
        <a:cs typeface="+mn-cs"/>
      </a:defRPr>
    </a:lvl1pPr>
    <a:lvl2pPr marL="2350922" algn="l" defTabSz="2350922" rtl="0" eaLnBrk="1" latinLnBrk="0" hangingPunct="1">
      <a:defRPr sz="9200" kern="1200">
        <a:solidFill>
          <a:schemeClr val="tx1"/>
        </a:solidFill>
        <a:latin typeface="+mn-lt"/>
        <a:ea typeface="+mn-ea"/>
        <a:cs typeface="+mn-cs"/>
      </a:defRPr>
    </a:lvl2pPr>
    <a:lvl3pPr marL="4701846" algn="l" defTabSz="2350922" rtl="0" eaLnBrk="1" latinLnBrk="0" hangingPunct="1">
      <a:defRPr sz="9200" kern="1200">
        <a:solidFill>
          <a:schemeClr val="tx1"/>
        </a:solidFill>
        <a:latin typeface="+mn-lt"/>
        <a:ea typeface="+mn-ea"/>
        <a:cs typeface="+mn-cs"/>
      </a:defRPr>
    </a:lvl3pPr>
    <a:lvl4pPr marL="7052767" algn="l" defTabSz="2350922" rtl="0" eaLnBrk="1" latinLnBrk="0" hangingPunct="1">
      <a:defRPr sz="9200" kern="1200">
        <a:solidFill>
          <a:schemeClr val="tx1"/>
        </a:solidFill>
        <a:latin typeface="+mn-lt"/>
        <a:ea typeface="+mn-ea"/>
        <a:cs typeface="+mn-cs"/>
      </a:defRPr>
    </a:lvl4pPr>
    <a:lvl5pPr marL="9403690" algn="l" defTabSz="2350922" rtl="0" eaLnBrk="1" latinLnBrk="0" hangingPunct="1">
      <a:defRPr sz="9200" kern="1200">
        <a:solidFill>
          <a:schemeClr val="tx1"/>
        </a:solidFill>
        <a:latin typeface="+mn-lt"/>
        <a:ea typeface="+mn-ea"/>
        <a:cs typeface="+mn-cs"/>
      </a:defRPr>
    </a:lvl5pPr>
    <a:lvl6pPr marL="11754614" algn="l" defTabSz="2350922" rtl="0" eaLnBrk="1" latinLnBrk="0" hangingPunct="1">
      <a:defRPr sz="9200" kern="1200">
        <a:solidFill>
          <a:schemeClr val="tx1"/>
        </a:solidFill>
        <a:latin typeface="+mn-lt"/>
        <a:ea typeface="+mn-ea"/>
        <a:cs typeface="+mn-cs"/>
      </a:defRPr>
    </a:lvl6pPr>
    <a:lvl7pPr marL="14105536" algn="l" defTabSz="2350922" rtl="0" eaLnBrk="1" latinLnBrk="0" hangingPunct="1">
      <a:defRPr sz="9200" kern="1200">
        <a:solidFill>
          <a:schemeClr val="tx1"/>
        </a:solidFill>
        <a:latin typeface="+mn-lt"/>
        <a:ea typeface="+mn-ea"/>
        <a:cs typeface="+mn-cs"/>
      </a:defRPr>
    </a:lvl7pPr>
    <a:lvl8pPr marL="16456460" algn="l" defTabSz="2350922" rtl="0" eaLnBrk="1" latinLnBrk="0" hangingPunct="1">
      <a:defRPr sz="9200" kern="1200">
        <a:solidFill>
          <a:schemeClr val="tx1"/>
        </a:solidFill>
        <a:latin typeface="+mn-lt"/>
        <a:ea typeface="+mn-ea"/>
        <a:cs typeface="+mn-cs"/>
      </a:defRPr>
    </a:lvl8pPr>
    <a:lvl9pPr marL="18807382" algn="l" defTabSz="2350922" rtl="0" eaLnBrk="1" latinLnBrk="0" hangingPunct="1">
      <a:defRPr sz="9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5776" y="5144"/>
      </p:cViewPr>
      <p:guideLst>
        <p:guide orient="horz" pos="1209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2"/>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0922" indent="0" algn="ctr">
              <a:buNone/>
              <a:defRPr>
                <a:solidFill>
                  <a:schemeClr val="tx1">
                    <a:tint val="75000"/>
                  </a:schemeClr>
                </a:solidFill>
              </a:defRPr>
            </a:lvl2pPr>
            <a:lvl3pPr marL="4701846" indent="0" algn="ctr">
              <a:buNone/>
              <a:defRPr>
                <a:solidFill>
                  <a:schemeClr val="tx1">
                    <a:tint val="75000"/>
                  </a:schemeClr>
                </a:solidFill>
              </a:defRPr>
            </a:lvl3pPr>
            <a:lvl4pPr marL="7052767" indent="0" algn="ctr">
              <a:buNone/>
              <a:defRPr>
                <a:solidFill>
                  <a:schemeClr val="tx1">
                    <a:tint val="75000"/>
                  </a:schemeClr>
                </a:solidFill>
              </a:defRPr>
            </a:lvl4pPr>
            <a:lvl5pPr marL="9403690" indent="0" algn="ctr">
              <a:buNone/>
              <a:defRPr>
                <a:solidFill>
                  <a:schemeClr val="tx1">
                    <a:tint val="75000"/>
                  </a:schemeClr>
                </a:solidFill>
              </a:defRPr>
            </a:lvl5pPr>
            <a:lvl6pPr marL="11754614" indent="0" algn="ctr">
              <a:buNone/>
              <a:defRPr>
                <a:solidFill>
                  <a:schemeClr val="tx1">
                    <a:tint val="75000"/>
                  </a:schemeClr>
                </a:solidFill>
              </a:defRPr>
            </a:lvl6pPr>
            <a:lvl7pPr marL="14105536" indent="0" algn="ctr">
              <a:buNone/>
              <a:defRPr>
                <a:solidFill>
                  <a:schemeClr val="tx1">
                    <a:tint val="75000"/>
                  </a:schemeClr>
                </a:solidFill>
              </a:defRPr>
            </a:lvl7pPr>
            <a:lvl8pPr marL="16456460" indent="0" algn="ctr">
              <a:buNone/>
              <a:defRPr>
                <a:solidFill>
                  <a:schemeClr val="tx1">
                    <a:tint val="75000"/>
                  </a:schemeClr>
                </a:solidFill>
              </a:defRPr>
            </a:lvl8pPr>
            <a:lvl9pPr marL="18807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862AA2-ABB2-2A40-AF6A-4499B28E2FF5}" type="datetimeFigureOut">
              <a:rPr lang="en-US" smtClean="0"/>
              <a:t>11/17/19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21504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62AA2-ABB2-2A40-AF6A-4499B28E2FF5}" type="datetimeFigureOut">
              <a:rPr lang="en-US" smtClean="0"/>
              <a:t>11/17/19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163067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62AA2-ABB2-2A40-AF6A-4499B28E2FF5}" type="datetimeFigureOut">
              <a:rPr lang="en-US" smtClean="0"/>
              <a:t>11/17/19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374240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62AA2-ABB2-2A40-AF6A-4499B28E2FF5}" type="datetimeFigureOut">
              <a:rPr lang="en-US" smtClean="0"/>
              <a:t>11/17/19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68684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4678642"/>
            <a:ext cx="37307520" cy="7627620"/>
          </a:xfrm>
        </p:spPr>
        <p:txBody>
          <a:bodyPr anchor="t"/>
          <a:lstStyle>
            <a:lvl1pPr algn="l">
              <a:defRPr sz="20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6277596"/>
            <a:ext cx="37307520" cy="8401048"/>
          </a:xfrm>
        </p:spPr>
        <p:txBody>
          <a:bodyPr anchor="b"/>
          <a:lstStyle>
            <a:lvl1pPr marL="0" indent="0">
              <a:buNone/>
              <a:defRPr sz="10300">
                <a:solidFill>
                  <a:schemeClr val="tx1">
                    <a:tint val="75000"/>
                  </a:schemeClr>
                </a:solidFill>
              </a:defRPr>
            </a:lvl1pPr>
            <a:lvl2pPr marL="2350922" indent="0">
              <a:buNone/>
              <a:defRPr sz="9200">
                <a:solidFill>
                  <a:schemeClr val="tx1">
                    <a:tint val="75000"/>
                  </a:schemeClr>
                </a:solidFill>
              </a:defRPr>
            </a:lvl2pPr>
            <a:lvl3pPr marL="4701846" indent="0">
              <a:buNone/>
              <a:defRPr sz="8200">
                <a:solidFill>
                  <a:schemeClr val="tx1">
                    <a:tint val="75000"/>
                  </a:schemeClr>
                </a:solidFill>
              </a:defRPr>
            </a:lvl3pPr>
            <a:lvl4pPr marL="7052767" indent="0">
              <a:buNone/>
              <a:defRPr sz="7200">
                <a:solidFill>
                  <a:schemeClr val="tx1">
                    <a:tint val="75000"/>
                  </a:schemeClr>
                </a:solidFill>
              </a:defRPr>
            </a:lvl4pPr>
            <a:lvl5pPr marL="9403690" indent="0">
              <a:buNone/>
              <a:defRPr sz="7200">
                <a:solidFill>
                  <a:schemeClr val="tx1">
                    <a:tint val="75000"/>
                  </a:schemeClr>
                </a:solidFill>
              </a:defRPr>
            </a:lvl5pPr>
            <a:lvl6pPr marL="11754614" indent="0">
              <a:buNone/>
              <a:defRPr sz="7200">
                <a:solidFill>
                  <a:schemeClr val="tx1">
                    <a:tint val="75000"/>
                  </a:schemeClr>
                </a:solidFill>
              </a:defRPr>
            </a:lvl6pPr>
            <a:lvl7pPr marL="14105536" indent="0">
              <a:buNone/>
              <a:defRPr sz="7200">
                <a:solidFill>
                  <a:schemeClr val="tx1">
                    <a:tint val="75000"/>
                  </a:schemeClr>
                </a:solidFill>
              </a:defRPr>
            </a:lvl7pPr>
            <a:lvl8pPr marL="16456460" indent="0">
              <a:buNone/>
              <a:defRPr sz="7200">
                <a:solidFill>
                  <a:schemeClr val="tx1">
                    <a:tint val="75000"/>
                  </a:schemeClr>
                </a:solidFill>
              </a:defRPr>
            </a:lvl8pPr>
            <a:lvl9pPr marL="18807382"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62AA2-ABB2-2A40-AF6A-4499B28E2FF5}" type="datetimeFigureOut">
              <a:rPr lang="en-US" smtClean="0"/>
              <a:t>11/17/19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258707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4"/>
            <a:ext cx="19385280" cy="25345392"/>
          </a:xfrm>
        </p:spPr>
        <p:txBody>
          <a:bodyPr/>
          <a:lstStyle>
            <a:lvl1pPr>
              <a:defRPr sz="14400"/>
            </a:lvl1pPr>
            <a:lvl2pPr>
              <a:defRPr sz="12300"/>
            </a:lvl2pPr>
            <a:lvl3pPr>
              <a:defRPr sz="103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4"/>
            <a:ext cx="19385280" cy="25345392"/>
          </a:xfrm>
        </p:spPr>
        <p:txBody>
          <a:bodyPr/>
          <a:lstStyle>
            <a:lvl1pPr>
              <a:defRPr sz="14400"/>
            </a:lvl1pPr>
            <a:lvl2pPr>
              <a:defRPr sz="12300"/>
            </a:lvl2pPr>
            <a:lvl3pPr>
              <a:defRPr sz="103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862AA2-ABB2-2A40-AF6A-4499B28E2FF5}" type="datetimeFigureOut">
              <a:rPr lang="en-US" smtClean="0"/>
              <a:t>11/17/19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307648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8596632"/>
            <a:ext cx="19392903" cy="3582668"/>
          </a:xfrm>
        </p:spPr>
        <p:txBody>
          <a:bodyPr anchor="b"/>
          <a:lstStyle>
            <a:lvl1pPr marL="0" indent="0">
              <a:buNone/>
              <a:defRPr sz="12300" b="1"/>
            </a:lvl1pPr>
            <a:lvl2pPr marL="2350922" indent="0">
              <a:buNone/>
              <a:defRPr sz="10300" b="1"/>
            </a:lvl2pPr>
            <a:lvl3pPr marL="4701846" indent="0">
              <a:buNone/>
              <a:defRPr sz="9200" b="1"/>
            </a:lvl3pPr>
            <a:lvl4pPr marL="7052767" indent="0">
              <a:buNone/>
              <a:defRPr sz="8200" b="1"/>
            </a:lvl4pPr>
            <a:lvl5pPr marL="9403690" indent="0">
              <a:buNone/>
              <a:defRPr sz="8200" b="1"/>
            </a:lvl5pPr>
            <a:lvl6pPr marL="11754614" indent="0">
              <a:buNone/>
              <a:defRPr sz="8200" b="1"/>
            </a:lvl6pPr>
            <a:lvl7pPr marL="14105536" indent="0">
              <a:buNone/>
              <a:defRPr sz="8200" b="1"/>
            </a:lvl7pPr>
            <a:lvl8pPr marL="16456460" indent="0">
              <a:buNone/>
              <a:defRPr sz="8200" b="1"/>
            </a:lvl8pPr>
            <a:lvl9pPr marL="18807382"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1" y="12179300"/>
            <a:ext cx="19392903" cy="22127212"/>
          </a:xfrm>
        </p:spPr>
        <p:txBody>
          <a:bodyPr/>
          <a:lstStyle>
            <a:lvl1pPr>
              <a:defRPr sz="12300"/>
            </a:lvl1pPr>
            <a:lvl2pPr>
              <a:defRPr sz="103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4" y="8596632"/>
            <a:ext cx="19400520" cy="3582668"/>
          </a:xfrm>
        </p:spPr>
        <p:txBody>
          <a:bodyPr anchor="b"/>
          <a:lstStyle>
            <a:lvl1pPr marL="0" indent="0">
              <a:buNone/>
              <a:defRPr sz="12300" b="1"/>
            </a:lvl1pPr>
            <a:lvl2pPr marL="2350922" indent="0">
              <a:buNone/>
              <a:defRPr sz="10300" b="1"/>
            </a:lvl2pPr>
            <a:lvl3pPr marL="4701846" indent="0">
              <a:buNone/>
              <a:defRPr sz="9200" b="1"/>
            </a:lvl3pPr>
            <a:lvl4pPr marL="7052767" indent="0">
              <a:buNone/>
              <a:defRPr sz="8200" b="1"/>
            </a:lvl4pPr>
            <a:lvl5pPr marL="9403690" indent="0">
              <a:buNone/>
              <a:defRPr sz="8200" b="1"/>
            </a:lvl5pPr>
            <a:lvl6pPr marL="11754614" indent="0">
              <a:buNone/>
              <a:defRPr sz="8200" b="1"/>
            </a:lvl6pPr>
            <a:lvl7pPr marL="14105536" indent="0">
              <a:buNone/>
              <a:defRPr sz="8200" b="1"/>
            </a:lvl7pPr>
            <a:lvl8pPr marL="16456460" indent="0">
              <a:buNone/>
              <a:defRPr sz="8200" b="1"/>
            </a:lvl8pPr>
            <a:lvl9pPr marL="18807382"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4" y="12179300"/>
            <a:ext cx="19400520" cy="22127212"/>
          </a:xfrm>
        </p:spPr>
        <p:txBody>
          <a:bodyPr/>
          <a:lstStyle>
            <a:lvl1pPr>
              <a:defRPr sz="12300"/>
            </a:lvl1pPr>
            <a:lvl2pPr>
              <a:defRPr sz="103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62AA2-ABB2-2A40-AF6A-4499B28E2FF5}" type="datetimeFigureOut">
              <a:rPr lang="en-US" smtClean="0"/>
              <a:t>11/17/19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363007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862AA2-ABB2-2A40-AF6A-4499B28E2FF5}" type="datetimeFigureOut">
              <a:rPr lang="en-US" smtClean="0"/>
              <a:t>11/17/19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44568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62AA2-ABB2-2A40-AF6A-4499B28E2FF5}" type="datetimeFigureOut">
              <a:rPr lang="en-US" smtClean="0"/>
              <a:t>11/17/19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117102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529080"/>
            <a:ext cx="14439903"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2"/>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4" y="8036564"/>
            <a:ext cx="14439903" cy="26269952"/>
          </a:xfrm>
        </p:spPr>
        <p:txBody>
          <a:bodyPr/>
          <a:lstStyle>
            <a:lvl1pPr marL="0" indent="0">
              <a:buNone/>
              <a:defRPr sz="7200"/>
            </a:lvl1pPr>
            <a:lvl2pPr marL="2350922" indent="0">
              <a:buNone/>
              <a:defRPr sz="6100"/>
            </a:lvl2pPr>
            <a:lvl3pPr marL="4701846" indent="0">
              <a:buNone/>
              <a:defRPr sz="5200"/>
            </a:lvl3pPr>
            <a:lvl4pPr marL="7052767" indent="0">
              <a:buNone/>
              <a:defRPr sz="4600"/>
            </a:lvl4pPr>
            <a:lvl5pPr marL="9403690" indent="0">
              <a:buNone/>
              <a:defRPr sz="4600"/>
            </a:lvl5pPr>
            <a:lvl6pPr marL="11754614" indent="0">
              <a:buNone/>
              <a:defRPr sz="4600"/>
            </a:lvl6pPr>
            <a:lvl7pPr marL="14105536" indent="0">
              <a:buNone/>
              <a:defRPr sz="4600"/>
            </a:lvl7pPr>
            <a:lvl8pPr marL="16456460" indent="0">
              <a:buNone/>
              <a:defRPr sz="4600"/>
            </a:lvl8pPr>
            <a:lvl9pPr marL="18807382"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62AA2-ABB2-2A40-AF6A-4499B28E2FF5}" type="datetimeFigureOut">
              <a:rPr lang="en-US" smtClean="0"/>
              <a:t>11/17/19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404441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6883360"/>
            <a:ext cx="26334720" cy="3173732"/>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3" y="3431540"/>
            <a:ext cx="26334720" cy="23042880"/>
          </a:xfrm>
        </p:spPr>
        <p:txBody>
          <a:bodyPr/>
          <a:lstStyle>
            <a:lvl1pPr marL="0" indent="0">
              <a:buNone/>
              <a:defRPr sz="16500"/>
            </a:lvl1pPr>
            <a:lvl2pPr marL="2350922" indent="0">
              <a:buNone/>
              <a:defRPr sz="14400"/>
            </a:lvl2pPr>
            <a:lvl3pPr marL="4701846" indent="0">
              <a:buNone/>
              <a:defRPr sz="12300"/>
            </a:lvl3pPr>
            <a:lvl4pPr marL="7052767" indent="0">
              <a:buNone/>
              <a:defRPr sz="10300"/>
            </a:lvl4pPr>
            <a:lvl5pPr marL="9403690" indent="0">
              <a:buNone/>
              <a:defRPr sz="10300"/>
            </a:lvl5pPr>
            <a:lvl6pPr marL="11754614" indent="0">
              <a:buNone/>
              <a:defRPr sz="10300"/>
            </a:lvl6pPr>
            <a:lvl7pPr marL="14105536" indent="0">
              <a:buNone/>
              <a:defRPr sz="10300"/>
            </a:lvl7pPr>
            <a:lvl8pPr marL="16456460" indent="0">
              <a:buNone/>
              <a:defRPr sz="10300"/>
            </a:lvl8pPr>
            <a:lvl9pPr marL="18807382" indent="0">
              <a:buNone/>
              <a:defRPr sz="10300"/>
            </a:lvl9pPr>
          </a:lstStyle>
          <a:p>
            <a:endParaRPr lang="en-US"/>
          </a:p>
        </p:txBody>
      </p:sp>
      <p:sp>
        <p:nvSpPr>
          <p:cNvPr id="4" name="Text Placeholder 3"/>
          <p:cNvSpPr>
            <a:spLocks noGrp="1"/>
          </p:cNvSpPr>
          <p:nvPr>
            <p:ph type="body" sz="half" idx="2"/>
          </p:nvPr>
        </p:nvSpPr>
        <p:spPr>
          <a:xfrm>
            <a:off x="8602983" y="30057092"/>
            <a:ext cx="26334720" cy="4507228"/>
          </a:xfrm>
        </p:spPr>
        <p:txBody>
          <a:bodyPr/>
          <a:lstStyle>
            <a:lvl1pPr marL="0" indent="0">
              <a:buNone/>
              <a:defRPr sz="7200"/>
            </a:lvl1pPr>
            <a:lvl2pPr marL="2350922" indent="0">
              <a:buNone/>
              <a:defRPr sz="6100"/>
            </a:lvl2pPr>
            <a:lvl3pPr marL="4701846" indent="0">
              <a:buNone/>
              <a:defRPr sz="5200"/>
            </a:lvl3pPr>
            <a:lvl4pPr marL="7052767" indent="0">
              <a:buNone/>
              <a:defRPr sz="4600"/>
            </a:lvl4pPr>
            <a:lvl5pPr marL="9403690" indent="0">
              <a:buNone/>
              <a:defRPr sz="4600"/>
            </a:lvl5pPr>
            <a:lvl6pPr marL="11754614" indent="0">
              <a:buNone/>
              <a:defRPr sz="4600"/>
            </a:lvl6pPr>
            <a:lvl7pPr marL="14105536" indent="0">
              <a:buNone/>
              <a:defRPr sz="4600"/>
            </a:lvl7pPr>
            <a:lvl8pPr marL="16456460" indent="0">
              <a:buNone/>
              <a:defRPr sz="4600"/>
            </a:lvl8pPr>
            <a:lvl9pPr marL="18807382"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62AA2-ABB2-2A40-AF6A-4499B28E2FF5}" type="datetimeFigureOut">
              <a:rPr lang="en-US" smtClean="0"/>
              <a:t>11/17/19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17961-6DBC-384C-9CB4-E01A337F6105}" type="slidenum">
              <a:rPr lang="en-US" smtClean="0"/>
              <a:t>‹#›</a:t>
            </a:fld>
            <a:endParaRPr lang="en-US"/>
          </a:p>
        </p:txBody>
      </p:sp>
    </p:spTree>
    <p:extLst>
      <p:ext uri="{BB962C8B-B14F-4D97-AF65-F5344CB8AC3E}">
        <p14:creationId xmlns:p14="http://schemas.microsoft.com/office/powerpoint/2010/main" val="2474703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2"/>
            <a:ext cx="39502080" cy="6400800"/>
          </a:xfrm>
          <a:prstGeom prst="rect">
            <a:avLst/>
          </a:prstGeom>
        </p:spPr>
        <p:txBody>
          <a:bodyPr vert="horz" lIns="470184" tIns="235093" rIns="470184" bIns="2350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2"/>
          </a:xfrm>
          <a:prstGeom prst="rect">
            <a:avLst/>
          </a:prstGeom>
        </p:spPr>
        <p:txBody>
          <a:bodyPr vert="horz" lIns="470184" tIns="235093" rIns="470184" bIns="2350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2"/>
            <a:ext cx="10241280" cy="2044700"/>
          </a:xfrm>
          <a:prstGeom prst="rect">
            <a:avLst/>
          </a:prstGeom>
        </p:spPr>
        <p:txBody>
          <a:bodyPr vert="horz" lIns="470184" tIns="235093" rIns="470184" bIns="235093" rtlCol="0" anchor="ctr"/>
          <a:lstStyle>
            <a:lvl1pPr algn="l">
              <a:defRPr sz="6100">
                <a:solidFill>
                  <a:schemeClr val="tx1">
                    <a:tint val="75000"/>
                  </a:schemeClr>
                </a:solidFill>
              </a:defRPr>
            </a:lvl1pPr>
          </a:lstStyle>
          <a:p>
            <a:fld id="{D8862AA2-ABB2-2A40-AF6A-4499B28E2FF5}" type="datetimeFigureOut">
              <a:rPr lang="en-US" smtClean="0"/>
              <a:t>11/17/19</a:t>
            </a:fld>
            <a:endParaRPr lang="en-US"/>
          </a:p>
        </p:txBody>
      </p:sp>
      <p:sp>
        <p:nvSpPr>
          <p:cNvPr id="5" name="Footer Placeholder 4"/>
          <p:cNvSpPr>
            <a:spLocks noGrp="1"/>
          </p:cNvSpPr>
          <p:nvPr>
            <p:ph type="ftr" sz="quarter" idx="3"/>
          </p:nvPr>
        </p:nvSpPr>
        <p:spPr>
          <a:xfrm>
            <a:off x="14996160" y="35595562"/>
            <a:ext cx="13898880" cy="2044700"/>
          </a:xfrm>
          <a:prstGeom prst="rect">
            <a:avLst/>
          </a:prstGeom>
        </p:spPr>
        <p:txBody>
          <a:bodyPr vert="horz" lIns="470184" tIns="235093" rIns="470184" bIns="235093" rtlCol="0" anchor="ctr"/>
          <a:lstStyle>
            <a:lvl1pPr algn="ctr">
              <a:defRPr sz="6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2"/>
            <a:ext cx="10241280" cy="2044700"/>
          </a:xfrm>
          <a:prstGeom prst="rect">
            <a:avLst/>
          </a:prstGeom>
        </p:spPr>
        <p:txBody>
          <a:bodyPr vert="horz" lIns="470184" tIns="235093" rIns="470184" bIns="235093" rtlCol="0" anchor="ctr"/>
          <a:lstStyle>
            <a:lvl1pPr algn="r">
              <a:defRPr sz="6100">
                <a:solidFill>
                  <a:schemeClr val="tx1">
                    <a:tint val="75000"/>
                  </a:schemeClr>
                </a:solidFill>
              </a:defRPr>
            </a:lvl1pPr>
          </a:lstStyle>
          <a:p>
            <a:fld id="{B0817961-6DBC-384C-9CB4-E01A337F6105}" type="slidenum">
              <a:rPr lang="en-US" smtClean="0"/>
              <a:t>‹#›</a:t>
            </a:fld>
            <a:endParaRPr lang="en-US"/>
          </a:p>
        </p:txBody>
      </p:sp>
    </p:spTree>
    <p:extLst>
      <p:ext uri="{BB962C8B-B14F-4D97-AF65-F5344CB8AC3E}">
        <p14:creationId xmlns:p14="http://schemas.microsoft.com/office/powerpoint/2010/main" val="3577571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0922" rtl="0" eaLnBrk="1" latinLnBrk="0" hangingPunct="1">
        <a:spcBef>
          <a:spcPct val="0"/>
        </a:spcBef>
        <a:buNone/>
        <a:defRPr sz="22600" kern="1200">
          <a:solidFill>
            <a:schemeClr val="tx1"/>
          </a:solidFill>
          <a:latin typeface="+mj-lt"/>
          <a:ea typeface="+mj-ea"/>
          <a:cs typeface="+mj-cs"/>
        </a:defRPr>
      </a:lvl1pPr>
    </p:titleStyle>
    <p:bodyStyle>
      <a:lvl1pPr marL="1763193" indent="-1763193" algn="l" defTabSz="2350922" rtl="0" eaLnBrk="1" latinLnBrk="0" hangingPunct="1">
        <a:spcBef>
          <a:spcPct val="20000"/>
        </a:spcBef>
        <a:buFont typeface="Arial"/>
        <a:buChar char="•"/>
        <a:defRPr sz="16500" kern="1200">
          <a:solidFill>
            <a:schemeClr val="tx1"/>
          </a:solidFill>
          <a:latin typeface="+mn-lt"/>
          <a:ea typeface="+mn-ea"/>
          <a:cs typeface="+mn-cs"/>
        </a:defRPr>
      </a:lvl1pPr>
      <a:lvl2pPr marL="3820249" indent="-1469326" algn="l" defTabSz="2350922" rtl="0" eaLnBrk="1" latinLnBrk="0" hangingPunct="1">
        <a:spcBef>
          <a:spcPct val="20000"/>
        </a:spcBef>
        <a:buFont typeface="Arial"/>
        <a:buChar char="–"/>
        <a:defRPr sz="14400" kern="1200">
          <a:solidFill>
            <a:schemeClr val="tx1"/>
          </a:solidFill>
          <a:latin typeface="+mn-lt"/>
          <a:ea typeface="+mn-ea"/>
          <a:cs typeface="+mn-cs"/>
        </a:defRPr>
      </a:lvl2pPr>
      <a:lvl3pPr marL="5877307" indent="-1175461" algn="l" defTabSz="2350922" rtl="0" eaLnBrk="1" latinLnBrk="0" hangingPunct="1">
        <a:spcBef>
          <a:spcPct val="20000"/>
        </a:spcBef>
        <a:buFont typeface="Arial"/>
        <a:buChar char="•"/>
        <a:defRPr sz="12300" kern="1200">
          <a:solidFill>
            <a:schemeClr val="tx1"/>
          </a:solidFill>
          <a:latin typeface="+mn-lt"/>
          <a:ea typeface="+mn-ea"/>
          <a:cs typeface="+mn-cs"/>
        </a:defRPr>
      </a:lvl3pPr>
      <a:lvl4pPr marL="8228229" indent="-1175461" algn="l" defTabSz="2350922" rtl="0" eaLnBrk="1" latinLnBrk="0" hangingPunct="1">
        <a:spcBef>
          <a:spcPct val="20000"/>
        </a:spcBef>
        <a:buFont typeface="Arial"/>
        <a:buChar char="–"/>
        <a:defRPr sz="10300" kern="1200">
          <a:solidFill>
            <a:schemeClr val="tx1"/>
          </a:solidFill>
          <a:latin typeface="+mn-lt"/>
          <a:ea typeface="+mn-ea"/>
          <a:cs typeface="+mn-cs"/>
        </a:defRPr>
      </a:lvl4pPr>
      <a:lvl5pPr marL="10579153" indent="-1175461" algn="l" defTabSz="2350922" rtl="0" eaLnBrk="1" latinLnBrk="0" hangingPunct="1">
        <a:spcBef>
          <a:spcPct val="20000"/>
        </a:spcBef>
        <a:buFont typeface="Arial"/>
        <a:buChar char="»"/>
        <a:defRPr sz="10300" kern="1200">
          <a:solidFill>
            <a:schemeClr val="tx1"/>
          </a:solidFill>
          <a:latin typeface="+mn-lt"/>
          <a:ea typeface="+mn-ea"/>
          <a:cs typeface="+mn-cs"/>
        </a:defRPr>
      </a:lvl5pPr>
      <a:lvl6pPr marL="12930075" indent="-1175461" algn="l" defTabSz="2350922" rtl="0" eaLnBrk="1" latinLnBrk="0" hangingPunct="1">
        <a:spcBef>
          <a:spcPct val="20000"/>
        </a:spcBef>
        <a:buFont typeface="Arial"/>
        <a:buChar char="•"/>
        <a:defRPr sz="10300" kern="1200">
          <a:solidFill>
            <a:schemeClr val="tx1"/>
          </a:solidFill>
          <a:latin typeface="+mn-lt"/>
          <a:ea typeface="+mn-ea"/>
          <a:cs typeface="+mn-cs"/>
        </a:defRPr>
      </a:lvl6pPr>
      <a:lvl7pPr marL="15280998" indent="-1175461" algn="l" defTabSz="2350922" rtl="0" eaLnBrk="1" latinLnBrk="0" hangingPunct="1">
        <a:spcBef>
          <a:spcPct val="20000"/>
        </a:spcBef>
        <a:buFont typeface="Arial"/>
        <a:buChar char="•"/>
        <a:defRPr sz="10300" kern="1200">
          <a:solidFill>
            <a:schemeClr val="tx1"/>
          </a:solidFill>
          <a:latin typeface="+mn-lt"/>
          <a:ea typeface="+mn-ea"/>
          <a:cs typeface="+mn-cs"/>
        </a:defRPr>
      </a:lvl7pPr>
      <a:lvl8pPr marL="17631920" indent="-1175461" algn="l" defTabSz="2350922" rtl="0" eaLnBrk="1" latinLnBrk="0" hangingPunct="1">
        <a:spcBef>
          <a:spcPct val="20000"/>
        </a:spcBef>
        <a:buFont typeface="Arial"/>
        <a:buChar char="•"/>
        <a:defRPr sz="10300" kern="1200">
          <a:solidFill>
            <a:schemeClr val="tx1"/>
          </a:solidFill>
          <a:latin typeface="+mn-lt"/>
          <a:ea typeface="+mn-ea"/>
          <a:cs typeface="+mn-cs"/>
        </a:defRPr>
      </a:lvl8pPr>
      <a:lvl9pPr marL="19982843" indent="-1175461" algn="l" defTabSz="2350922"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0922" rtl="0" eaLnBrk="1" latinLnBrk="0" hangingPunct="1">
        <a:defRPr sz="9200" kern="1200">
          <a:solidFill>
            <a:schemeClr val="tx1"/>
          </a:solidFill>
          <a:latin typeface="+mn-lt"/>
          <a:ea typeface="+mn-ea"/>
          <a:cs typeface="+mn-cs"/>
        </a:defRPr>
      </a:lvl1pPr>
      <a:lvl2pPr marL="2350922" algn="l" defTabSz="2350922" rtl="0" eaLnBrk="1" latinLnBrk="0" hangingPunct="1">
        <a:defRPr sz="9200" kern="1200">
          <a:solidFill>
            <a:schemeClr val="tx1"/>
          </a:solidFill>
          <a:latin typeface="+mn-lt"/>
          <a:ea typeface="+mn-ea"/>
          <a:cs typeface="+mn-cs"/>
        </a:defRPr>
      </a:lvl2pPr>
      <a:lvl3pPr marL="4701846" algn="l" defTabSz="2350922" rtl="0" eaLnBrk="1" latinLnBrk="0" hangingPunct="1">
        <a:defRPr sz="9200" kern="1200">
          <a:solidFill>
            <a:schemeClr val="tx1"/>
          </a:solidFill>
          <a:latin typeface="+mn-lt"/>
          <a:ea typeface="+mn-ea"/>
          <a:cs typeface="+mn-cs"/>
        </a:defRPr>
      </a:lvl3pPr>
      <a:lvl4pPr marL="7052767" algn="l" defTabSz="2350922" rtl="0" eaLnBrk="1" latinLnBrk="0" hangingPunct="1">
        <a:defRPr sz="9200" kern="1200">
          <a:solidFill>
            <a:schemeClr val="tx1"/>
          </a:solidFill>
          <a:latin typeface="+mn-lt"/>
          <a:ea typeface="+mn-ea"/>
          <a:cs typeface="+mn-cs"/>
        </a:defRPr>
      </a:lvl4pPr>
      <a:lvl5pPr marL="9403690" algn="l" defTabSz="2350922" rtl="0" eaLnBrk="1" latinLnBrk="0" hangingPunct="1">
        <a:defRPr sz="9200" kern="1200">
          <a:solidFill>
            <a:schemeClr val="tx1"/>
          </a:solidFill>
          <a:latin typeface="+mn-lt"/>
          <a:ea typeface="+mn-ea"/>
          <a:cs typeface="+mn-cs"/>
        </a:defRPr>
      </a:lvl5pPr>
      <a:lvl6pPr marL="11754614" algn="l" defTabSz="2350922" rtl="0" eaLnBrk="1" latinLnBrk="0" hangingPunct="1">
        <a:defRPr sz="9200" kern="1200">
          <a:solidFill>
            <a:schemeClr val="tx1"/>
          </a:solidFill>
          <a:latin typeface="+mn-lt"/>
          <a:ea typeface="+mn-ea"/>
          <a:cs typeface="+mn-cs"/>
        </a:defRPr>
      </a:lvl6pPr>
      <a:lvl7pPr marL="14105536" algn="l" defTabSz="2350922" rtl="0" eaLnBrk="1" latinLnBrk="0" hangingPunct="1">
        <a:defRPr sz="9200" kern="1200">
          <a:solidFill>
            <a:schemeClr val="tx1"/>
          </a:solidFill>
          <a:latin typeface="+mn-lt"/>
          <a:ea typeface="+mn-ea"/>
          <a:cs typeface="+mn-cs"/>
        </a:defRPr>
      </a:lvl7pPr>
      <a:lvl8pPr marL="16456460" algn="l" defTabSz="2350922" rtl="0" eaLnBrk="1" latinLnBrk="0" hangingPunct="1">
        <a:defRPr sz="9200" kern="1200">
          <a:solidFill>
            <a:schemeClr val="tx1"/>
          </a:solidFill>
          <a:latin typeface="+mn-lt"/>
          <a:ea typeface="+mn-ea"/>
          <a:cs typeface="+mn-cs"/>
        </a:defRPr>
      </a:lvl8pPr>
      <a:lvl9pPr marL="18807382" algn="l" defTabSz="2350922" rtl="0" eaLnBrk="1" latinLnBrk="0" hangingPunct="1">
        <a:defRPr sz="9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emf"/><Relationship Id="rId13" Type="http://schemas.openxmlformats.org/officeDocument/2006/relationships/image" Target="../media/image12.emf"/><Relationship Id="rId14" Type="http://schemas.openxmlformats.org/officeDocument/2006/relationships/image" Target="../media/image13.emf"/><Relationship Id="rId15" Type="http://schemas.openxmlformats.org/officeDocument/2006/relationships/image" Target="../media/image14.emf"/><Relationship Id="rId16" Type="http://schemas.openxmlformats.org/officeDocument/2006/relationships/image" Target="../media/image15.png"/><Relationship Id="rId17" Type="http://schemas.openxmlformats.org/officeDocument/2006/relationships/image" Target="../media/image16.emf"/><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201" y="596462"/>
            <a:ext cx="44747603" cy="1276073"/>
          </a:xfrm>
          <a:prstGeom prst="rect">
            <a:avLst/>
          </a:prstGeom>
          <a:noFill/>
        </p:spPr>
        <p:txBody>
          <a:bodyPr wrap="square" lIns="105491" tIns="52746" rIns="105491" bIns="52746" rtlCol="0">
            <a:spAutoFit/>
          </a:bodyPr>
          <a:lstStyle/>
          <a:p>
            <a:pPr algn="ctr"/>
            <a:r>
              <a:rPr lang="en-US" sz="7600" b="1" dirty="0">
                <a:latin typeface="Arial"/>
                <a:cs typeface="Arial"/>
              </a:rPr>
              <a:t>Kinetic and Mechanistic Investigations of a Silver-Catalyzed </a:t>
            </a:r>
            <a:r>
              <a:rPr lang="en-US" sz="7600" b="1" i="1" dirty="0">
                <a:latin typeface="Arial"/>
                <a:cs typeface="Arial"/>
              </a:rPr>
              <a:t>N-</a:t>
            </a:r>
            <a:r>
              <a:rPr lang="en-US" sz="7600" b="1" dirty="0" err="1">
                <a:latin typeface="Arial"/>
                <a:cs typeface="Arial"/>
              </a:rPr>
              <a:t>Formylation</a:t>
            </a:r>
            <a:r>
              <a:rPr lang="en-US" sz="7600" b="1" dirty="0">
                <a:latin typeface="Arial"/>
                <a:cs typeface="Arial"/>
              </a:rPr>
              <a:t> Reaction</a:t>
            </a:r>
          </a:p>
        </p:txBody>
      </p:sp>
      <p:pic>
        <p:nvPicPr>
          <p:cNvPr id="8" name="Picture 7" descr="300x300.jpg"/>
          <p:cNvPicPr>
            <a:picLocks noChangeAspect="1"/>
          </p:cNvPicPr>
          <p:nvPr/>
        </p:nvPicPr>
        <p:blipFill rotWithShape="1">
          <a:blip r:embed="rId2">
            <a:extLst>
              <a:ext uri="{28A0092B-C50C-407E-A947-70E740481C1C}">
                <a14:useLocalDpi xmlns:a14="http://schemas.microsoft.com/office/drawing/2010/main" val="0"/>
              </a:ext>
            </a:extLst>
          </a:blip>
          <a:srcRect l="8938" t="11060" r="10781" b="13348"/>
          <a:stretch/>
        </p:blipFill>
        <p:spPr>
          <a:xfrm>
            <a:off x="90720" y="1673289"/>
            <a:ext cx="4676507" cy="4495063"/>
          </a:xfrm>
          <a:prstGeom prst="rect">
            <a:avLst/>
          </a:prstGeom>
        </p:spPr>
      </p:pic>
      <p:sp>
        <p:nvSpPr>
          <p:cNvPr id="11" name="TextBox 10"/>
          <p:cNvSpPr txBox="1"/>
          <p:nvPr/>
        </p:nvSpPr>
        <p:spPr>
          <a:xfrm>
            <a:off x="9464826" y="1931341"/>
            <a:ext cx="24765419" cy="2082621"/>
          </a:xfrm>
          <a:prstGeom prst="rect">
            <a:avLst/>
          </a:prstGeom>
          <a:noFill/>
        </p:spPr>
        <p:txBody>
          <a:bodyPr wrap="square" lIns="105491" tIns="52746" rIns="105491" bIns="52746" rtlCol="0">
            <a:spAutoFit/>
          </a:bodyPr>
          <a:lstStyle/>
          <a:p>
            <a:pPr algn="ctr"/>
            <a:r>
              <a:rPr lang="en-US" sz="6300" dirty="0">
                <a:latin typeface="Arial"/>
                <a:cs typeface="Arial"/>
              </a:rPr>
              <a:t>Michelle Wang</a:t>
            </a:r>
            <a:r>
              <a:rPr lang="en-US" sz="6300" baseline="30000" dirty="0">
                <a:latin typeface="Arial"/>
                <a:cs typeface="Arial"/>
              </a:rPr>
              <a:t>1</a:t>
            </a:r>
            <a:r>
              <a:rPr lang="en-US" sz="6300" dirty="0">
                <a:latin typeface="Arial"/>
                <a:cs typeface="Arial"/>
              </a:rPr>
              <a:t>, Bradley King</a:t>
            </a:r>
            <a:r>
              <a:rPr lang="en-US" sz="6300" baseline="30000" dirty="0">
                <a:latin typeface="Arial"/>
                <a:cs typeface="Arial"/>
              </a:rPr>
              <a:t>2</a:t>
            </a:r>
            <a:r>
              <a:rPr lang="en-US" sz="6300" dirty="0">
                <a:latin typeface="Arial"/>
                <a:cs typeface="Arial"/>
              </a:rPr>
              <a:t>, Kate Jesse</a:t>
            </a:r>
            <a:r>
              <a:rPr lang="en-US" sz="6300" baseline="30000" dirty="0">
                <a:latin typeface="Arial"/>
                <a:cs typeface="Arial"/>
              </a:rPr>
              <a:t>1</a:t>
            </a:r>
            <a:r>
              <a:rPr lang="en-US" sz="6300" dirty="0">
                <a:latin typeface="Arial"/>
                <a:cs typeface="Arial"/>
              </a:rPr>
              <a:t>, </a:t>
            </a:r>
            <a:r>
              <a:rPr lang="en-US" sz="6300" dirty="0" err="1">
                <a:latin typeface="Arial"/>
                <a:cs typeface="Arial"/>
              </a:rPr>
              <a:t>Guneet</a:t>
            </a:r>
            <a:r>
              <a:rPr lang="en-US" sz="6300" dirty="0">
                <a:latin typeface="Arial"/>
                <a:cs typeface="Arial"/>
              </a:rPr>
              <a:t> Kaur</a:t>
            </a:r>
            <a:r>
              <a:rPr lang="en-US" sz="6300" baseline="30000" dirty="0">
                <a:latin typeface="Arial"/>
                <a:cs typeface="Arial"/>
              </a:rPr>
              <a:t>1</a:t>
            </a:r>
            <a:r>
              <a:rPr lang="en-US" sz="6300" dirty="0">
                <a:latin typeface="Arial"/>
                <a:cs typeface="Arial"/>
              </a:rPr>
              <a:t>, Brianna Tran</a:t>
            </a:r>
            <a:r>
              <a:rPr lang="en-US" sz="6300" baseline="30000" dirty="0">
                <a:latin typeface="Arial"/>
                <a:cs typeface="Arial"/>
              </a:rPr>
              <a:t>1</a:t>
            </a:r>
            <a:r>
              <a:rPr lang="en-US" sz="6300" dirty="0">
                <a:latin typeface="Arial"/>
                <a:cs typeface="Arial"/>
              </a:rPr>
              <a:t>, Ryan Walser-Kuntz</a:t>
            </a:r>
            <a:r>
              <a:rPr lang="en-US" sz="6300" baseline="30000" dirty="0">
                <a:latin typeface="Arial"/>
                <a:cs typeface="Arial"/>
              </a:rPr>
              <a:t>3</a:t>
            </a:r>
            <a:r>
              <a:rPr lang="en-US" sz="6300" dirty="0">
                <a:latin typeface="Arial"/>
                <a:cs typeface="Arial"/>
              </a:rPr>
              <a:t>, Robert G. Iafe</a:t>
            </a:r>
            <a:r>
              <a:rPr lang="en-US" sz="6300" baseline="30000" dirty="0">
                <a:latin typeface="Arial"/>
                <a:cs typeface="Arial"/>
              </a:rPr>
              <a:t>4</a:t>
            </a:r>
            <a:r>
              <a:rPr lang="en-US" sz="6300" dirty="0">
                <a:latin typeface="Arial"/>
                <a:cs typeface="Arial"/>
              </a:rPr>
              <a:t>, and Anna G. Wenzel</a:t>
            </a:r>
            <a:r>
              <a:rPr lang="en-US" sz="6300" baseline="30000" dirty="0">
                <a:latin typeface="Arial"/>
                <a:cs typeface="Arial"/>
              </a:rPr>
              <a:t>1</a:t>
            </a:r>
            <a:endParaRPr lang="en-US" sz="6300" dirty="0">
              <a:latin typeface="Arial"/>
              <a:cs typeface="Arial"/>
            </a:endParaRPr>
          </a:p>
        </p:txBody>
      </p:sp>
      <p:pic>
        <p:nvPicPr>
          <p:cNvPr id="15" name="Picture 14" descr="NSF_4-Color_bitmap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9471" y="1673289"/>
            <a:ext cx="3830670" cy="3930913"/>
          </a:xfrm>
          <a:prstGeom prst="rect">
            <a:avLst/>
          </a:prstGeom>
        </p:spPr>
      </p:pic>
      <p:sp>
        <p:nvSpPr>
          <p:cNvPr id="16" name="TextBox 15"/>
          <p:cNvSpPr txBox="1"/>
          <p:nvPr/>
        </p:nvSpPr>
        <p:spPr>
          <a:xfrm>
            <a:off x="8269023" y="3914660"/>
            <a:ext cx="27353157" cy="1364476"/>
          </a:xfrm>
          <a:prstGeom prst="rect">
            <a:avLst/>
          </a:prstGeom>
          <a:noFill/>
        </p:spPr>
        <p:txBody>
          <a:bodyPr wrap="square" lIns="105491" tIns="52746" rIns="105491" bIns="52746" rtlCol="0">
            <a:spAutoFit/>
          </a:bodyPr>
          <a:lstStyle/>
          <a:p>
            <a:pPr algn="ctr"/>
            <a:r>
              <a:rPr lang="en-US" sz="4000" baseline="30000" dirty="0">
                <a:latin typeface="Arial"/>
                <a:cs typeface="Arial"/>
              </a:rPr>
              <a:t>1</a:t>
            </a:r>
            <a:r>
              <a:rPr lang="en-US" sz="4000" dirty="0">
                <a:latin typeface="Arial"/>
                <a:cs typeface="Arial"/>
              </a:rPr>
              <a:t>Keck Science Department, Claremont, CA ; </a:t>
            </a:r>
            <a:r>
              <a:rPr lang="en-US" sz="4000" baseline="30000" dirty="0">
                <a:latin typeface="Arial"/>
                <a:cs typeface="Arial"/>
              </a:rPr>
              <a:t>2</a:t>
            </a:r>
            <a:r>
              <a:rPr lang="en-US" sz="4000" dirty="0">
                <a:latin typeface="Arial"/>
                <a:cs typeface="Arial"/>
              </a:rPr>
              <a:t>Department of Chemistry, Pomona College, Claremont, CA; </a:t>
            </a:r>
            <a:r>
              <a:rPr lang="en-US" sz="4000" baseline="30000" dirty="0">
                <a:latin typeface="Arial"/>
                <a:cs typeface="Arial"/>
              </a:rPr>
              <a:t>3</a:t>
            </a:r>
            <a:r>
              <a:rPr lang="en-US" sz="4000" dirty="0">
                <a:latin typeface="Arial"/>
                <a:cs typeface="Arial"/>
              </a:rPr>
              <a:t>Department of Chemistry, University of Michigan-Ann Arbor, Ann Arbor, MI; </a:t>
            </a:r>
            <a:r>
              <a:rPr lang="en-US" sz="4000" baseline="30000" dirty="0">
                <a:latin typeface="Arial"/>
                <a:cs typeface="Arial"/>
              </a:rPr>
              <a:t>4</a:t>
            </a:r>
            <a:r>
              <a:rPr lang="en-US" sz="4000" dirty="0">
                <a:latin typeface="Arial"/>
                <a:cs typeface="Arial"/>
              </a:rPr>
              <a:t>Cal State University, San Marcos, San Marcos, CA</a:t>
            </a:r>
            <a:r>
              <a:rPr lang="en-US" sz="4000" baseline="30000" dirty="0">
                <a:latin typeface="Arial"/>
                <a:cs typeface="Arial"/>
              </a:rPr>
              <a:t> </a:t>
            </a:r>
            <a:endParaRPr lang="en-US" sz="4000" dirty="0">
              <a:latin typeface="Arial"/>
              <a:cs typeface="Arial"/>
            </a:endParaRPr>
          </a:p>
        </p:txBody>
      </p:sp>
      <p:sp>
        <p:nvSpPr>
          <p:cNvPr id="17" name="TextBox 16"/>
          <p:cNvSpPr txBox="1"/>
          <p:nvPr/>
        </p:nvSpPr>
        <p:spPr>
          <a:xfrm>
            <a:off x="1035728" y="5858920"/>
            <a:ext cx="12801600" cy="1060630"/>
          </a:xfrm>
          <a:prstGeom prst="rect">
            <a:avLst/>
          </a:prstGeom>
          <a:ln w="57150" cmpd="sng"/>
        </p:spPr>
        <p:style>
          <a:lnRef idx="2">
            <a:schemeClr val="accent5"/>
          </a:lnRef>
          <a:fillRef idx="1">
            <a:schemeClr val="lt1"/>
          </a:fillRef>
          <a:effectRef idx="0">
            <a:schemeClr val="accent5"/>
          </a:effectRef>
          <a:fontRef idx="minor">
            <a:schemeClr val="dk1"/>
          </a:fontRef>
        </p:style>
        <p:txBody>
          <a:bodyPr wrap="square" lIns="105491" tIns="52746" rIns="105491" bIns="52746" rtlCol="0">
            <a:spAutoFit/>
          </a:bodyPr>
          <a:lstStyle/>
          <a:p>
            <a:pPr algn="ctr"/>
            <a:r>
              <a:rPr lang="en-US" sz="6200" b="1" dirty="0">
                <a:latin typeface="Arial"/>
                <a:cs typeface="Arial"/>
              </a:rPr>
              <a:t>Introduction</a:t>
            </a:r>
          </a:p>
        </p:txBody>
      </p:sp>
      <p:grpSp>
        <p:nvGrpSpPr>
          <p:cNvPr id="44" name="Group 43"/>
          <p:cNvGrpSpPr>
            <a:grpSpLocks noChangeAspect="1"/>
          </p:cNvGrpSpPr>
          <p:nvPr/>
        </p:nvGrpSpPr>
        <p:grpSpPr>
          <a:xfrm>
            <a:off x="506830" y="7119575"/>
            <a:ext cx="14262063" cy="4149040"/>
            <a:chOff x="567220" y="1538429"/>
            <a:chExt cx="7290255" cy="2077560"/>
          </a:xfrm>
        </p:grpSpPr>
        <p:sp>
          <p:nvSpPr>
            <p:cNvPr id="45" name="TextBox 44"/>
            <p:cNvSpPr txBox="1"/>
            <p:nvPr/>
          </p:nvSpPr>
          <p:spPr>
            <a:xfrm>
              <a:off x="567220" y="2898853"/>
              <a:ext cx="2691988" cy="643144"/>
            </a:xfrm>
            <a:prstGeom prst="rect">
              <a:avLst/>
            </a:prstGeom>
            <a:noFill/>
          </p:spPr>
          <p:txBody>
            <a:bodyPr wrap="square" rtlCol="0">
              <a:spAutoFit/>
            </a:bodyPr>
            <a:lstStyle/>
            <a:p>
              <a:pPr algn="ctr"/>
              <a:r>
                <a:rPr lang="en-US" sz="2800" i="1" dirty="0">
                  <a:latin typeface="Arial"/>
                  <a:cs typeface="Arial"/>
                </a:rPr>
                <a:t>N-</a:t>
              </a:r>
              <a:r>
                <a:rPr lang="en-US" sz="2800" dirty="0">
                  <a:latin typeface="Arial"/>
                  <a:cs typeface="Arial"/>
                </a:rPr>
                <a:t>(2,5-dimethoxyphenyl)</a:t>
              </a:r>
              <a:r>
                <a:rPr lang="en-US" sz="2800" dirty="0" err="1">
                  <a:latin typeface="Arial"/>
                  <a:cs typeface="Arial"/>
                </a:rPr>
                <a:t>formamide</a:t>
              </a:r>
              <a:endParaRPr lang="en-US" sz="2800" dirty="0">
                <a:latin typeface="Arial"/>
                <a:cs typeface="Arial"/>
              </a:endParaRPr>
            </a:p>
            <a:p>
              <a:pPr algn="ctr"/>
              <a:r>
                <a:rPr lang="en-US" sz="2800" dirty="0">
                  <a:latin typeface="Arial"/>
                  <a:cs typeface="Arial"/>
                </a:rPr>
                <a:t>Cancer drug</a:t>
              </a:r>
              <a:endParaRPr lang="en-US" sz="2800" dirty="0">
                <a:latin typeface="Arial"/>
                <a:cs typeface="Arial"/>
              </a:endParaRPr>
            </a:p>
          </p:txBody>
        </p:sp>
        <p:sp>
          <p:nvSpPr>
            <p:cNvPr id="46" name="TextBox 45"/>
            <p:cNvSpPr txBox="1"/>
            <p:nvPr/>
          </p:nvSpPr>
          <p:spPr>
            <a:xfrm>
              <a:off x="3413610" y="2898853"/>
              <a:ext cx="2291933" cy="443054"/>
            </a:xfrm>
            <a:prstGeom prst="rect">
              <a:avLst/>
            </a:prstGeom>
            <a:noFill/>
          </p:spPr>
          <p:txBody>
            <a:bodyPr wrap="none" rtlCol="0">
              <a:spAutoFit/>
            </a:bodyPr>
            <a:lstStyle/>
            <a:p>
              <a:pPr algn="ctr"/>
              <a:r>
                <a:rPr lang="en-US" sz="2800" dirty="0">
                  <a:latin typeface="Arial"/>
                  <a:cs typeface="Arial"/>
                </a:rPr>
                <a:t>1-formyl-1,2-dihydroquinoline</a:t>
              </a:r>
            </a:p>
            <a:p>
              <a:pPr algn="ctr"/>
              <a:r>
                <a:rPr lang="en-US" sz="2800" dirty="0">
                  <a:latin typeface="Arial"/>
                  <a:cs typeface="Arial"/>
                </a:rPr>
                <a:t>Anti-parasitic agent</a:t>
              </a:r>
              <a:endParaRPr lang="en-US" sz="2800" dirty="0">
                <a:latin typeface="Arial"/>
                <a:cs typeface="Arial"/>
              </a:endParaRPr>
            </a:p>
          </p:txBody>
        </p:sp>
        <p:sp>
          <p:nvSpPr>
            <p:cNvPr id="47" name="TextBox 46"/>
            <p:cNvSpPr txBox="1"/>
            <p:nvPr/>
          </p:nvSpPr>
          <p:spPr>
            <a:xfrm>
              <a:off x="5663961" y="2965700"/>
              <a:ext cx="2193514" cy="650289"/>
            </a:xfrm>
            <a:prstGeom prst="rect">
              <a:avLst/>
            </a:prstGeom>
            <a:noFill/>
          </p:spPr>
          <p:txBody>
            <a:bodyPr wrap="square" rtlCol="0">
              <a:spAutoFit/>
            </a:bodyPr>
            <a:lstStyle/>
            <a:p>
              <a:pPr algn="ctr"/>
              <a:r>
                <a:rPr lang="en-US" sz="2800" dirty="0" err="1">
                  <a:latin typeface="Arial"/>
                  <a:cs typeface="Arial"/>
                </a:rPr>
                <a:t>Formanilidine</a:t>
              </a:r>
              <a:endParaRPr lang="en-US" sz="2800" dirty="0">
                <a:latin typeface="Arial"/>
                <a:cs typeface="Arial"/>
              </a:endParaRPr>
            </a:p>
            <a:p>
              <a:pPr algn="ctr"/>
              <a:r>
                <a:rPr lang="en-US" sz="2800" dirty="0" err="1">
                  <a:latin typeface="Arial"/>
                  <a:cs typeface="Arial"/>
                </a:rPr>
                <a:t>Isocyanate</a:t>
              </a:r>
              <a:r>
                <a:rPr lang="en-US" sz="2800" dirty="0">
                  <a:latin typeface="Arial"/>
                  <a:cs typeface="Arial"/>
                </a:rPr>
                <a:t> Synthesis Precursor</a:t>
              </a:r>
              <a:endParaRPr lang="en-US" sz="2800" dirty="0">
                <a:latin typeface="Arial"/>
                <a:cs typeface="Arial"/>
              </a:endParaRPr>
            </a:p>
          </p:txBody>
        </p:sp>
        <p:grpSp>
          <p:nvGrpSpPr>
            <p:cNvPr id="48" name="Group 47"/>
            <p:cNvGrpSpPr/>
            <p:nvPr/>
          </p:nvGrpSpPr>
          <p:grpSpPr>
            <a:xfrm>
              <a:off x="1005814" y="1538429"/>
              <a:ext cx="6128687" cy="1427271"/>
              <a:chOff x="1005814" y="1538429"/>
              <a:chExt cx="6128687" cy="1427271"/>
            </a:xfrm>
          </p:grpSpPr>
          <p:pic>
            <p:nvPicPr>
              <p:cNvPr id="49" name="Picture 48"/>
              <p:cNvPicPr>
                <a:picLocks noChangeAspect="1"/>
              </p:cNvPicPr>
              <p:nvPr/>
            </p:nvPicPr>
            <p:blipFill>
              <a:blip r:embed="rId4"/>
              <a:stretch>
                <a:fillRect/>
              </a:stretch>
            </p:blipFill>
            <p:spPr>
              <a:xfrm>
                <a:off x="1005814" y="1554993"/>
                <a:ext cx="1749990" cy="1410707"/>
              </a:xfrm>
              <a:prstGeom prst="rect">
                <a:avLst/>
              </a:prstGeom>
            </p:spPr>
          </p:pic>
          <p:pic>
            <p:nvPicPr>
              <p:cNvPr id="50" name="Picture 49"/>
              <p:cNvPicPr>
                <a:picLocks noChangeAspect="1"/>
              </p:cNvPicPr>
              <p:nvPr/>
            </p:nvPicPr>
            <p:blipFill>
              <a:blip r:embed="rId5"/>
              <a:stretch>
                <a:fillRect/>
              </a:stretch>
            </p:blipFill>
            <p:spPr>
              <a:xfrm>
                <a:off x="3862920" y="1758480"/>
                <a:ext cx="1187099" cy="1207220"/>
              </a:xfrm>
              <a:prstGeom prst="rect">
                <a:avLst/>
              </a:prstGeom>
            </p:spPr>
          </p:pic>
          <p:pic>
            <p:nvPicPr>
              <p:cNvPr id="51" name="Picture 50"/>
              <p:cNvPicPr>
                <a:picLocks noChangeAspect="1"/>
              </p:cNvPicPr>
              <p:nvPr/>
            </p:nvPicPr>
            <p:blipFill>
              <a:blip r:embed="rId6"/>
              <a:stretch>
                <a:fillRect/>
              </a:stretch>
            </p:blipFill>
            <p:spPr>
              <a:xfrm>
                <a:off x="6235125" y="1538429"/>
                <a:ext cx="899376" cy="1427271"/>
              </a:xfrm>
              <a:prstGeom prst="rect">
                <a:avLst/>
              </a:prstGeom>
            </p:spPr>
          </p:pic>
        </p:grpSp>
      </p:grpSp>
      <p:sp>
        <p:nvSpPr>
          <p:cNvPr id="55" name="TextBox 54"/>
          <p:cNvSpPr txBox="1"/>
          <p:nvPr/>
        </p:nvSpPr>
        <p:spPr>
          <a:xfrm>
            <a:off x="-385198" y="11333908"/>
            <a:ext cx="14222527" cy="3953729"/>
          </a:xfrm>
          <a:prstGeom prst="rect">
            <a:avLst/>
          </a:prstGeom>
          <a:noFill/>
        </p:spPr>
        <p:txBody>
          <a:bodyPr wrap="square" lIns="105491" tIns="52746" rIns="105491" bIns="52746" rtlCol="0">
            <a:spAutoFit/>
          </a:bodyPr>
          <a:lstStyle/>
          <a:p>
            <a:pPr marL="1318639">
              <a:buFont typeface="Arial"/>
              <a:buChar char="•"/>
            </a:pPr>
            <a:r>
              <a:rPr lang="en-US" sz="5000" i="1" dirty="0">
                <a:latin typeface="Arial"/>
                <a:cs typeface="Arial"/>
              </a:rPr>
              <a:t>N-</a:t>
            </a:r>
            <a:r>
              <a:rPr lang="en-US" sz="5000" dirty="0" err="1">
                <a:latin typeface="Arial"/>
                <a:cs typeface="Arial"/>
              </a:rPr>
              <a:t>formyl</a:t>
            </a:r>
            <a:r>
              <a:rPr lang="en-US" sz="5000" dirty="0">
                <a:latin typeface="Arial"/>
                <a:cs typeface="Arial"/>
              </a:rPr>
              <a:t> compounds and </a:t>
            </a:r>
            <a:r>
              <a:rPr lang="en-US" sz="5000" dirty="0" err="1">
                <a:latin typeface="Arial"/>
                <a:cs typeface="Arial"/>
              </a:rPr>
              <a:t>formamides</a:t>
            </a:r>
            <a:r>
              <a:rPr lang="en-US" sz="5000" dirty="0">
                <a:latin typeface="Arial"/>
                <a:cs typeface="Arial"/>
              </a:rPr>
              <a:t> are pharmaceutically and synthetically relevant targets or intermediates </a:t>
            </a:r>
          </a:p>
          <a:p>
            <a:pPr marL="1318639">
              <a:buFont typeface="Arial"/>
              <a:buChar char="•"/>
            </a:pPr>
            <a:r>
              <a:rPr lang="en-US" sz="5000" dirty="0">
                <a:latin typeface="Arial"/>
                <a:cs typeface="Arial"/>
              </a:rPr>
              <a:t>Usually synthesized with </a:t>
            </a:r>
            <a:r>
              <a:rPr lang="en-US" sz="5000" dirty="0" err="1">
                <a:latin typeface="Arial"/>
                <a:cs typeface="Arial"/>
              </a:rPr>
              <a:t>formyl</a:t>
            </a:r>
            <a:r>
              <a:rPr lang="en-US" sz="5000" dirty="0">
                <a:latin typeface="Arial"/>
                <a:cs typeface="Arial"/>
              </a:rPr>
              <a:t> </a:t>
            </a:r>
            <a:r>
              <a:rPr lang="en-US" sz="5000" dirty="0" err="1">
                <a:latin typeface="Arial"/>
                <a:cs typeface="Arial"/>
              </a:rPr>
              <a:t>source+amine</a:t>
            </a:r>
            <a:endParaRPr lang="en-US" sz="5000" dirty="0">
              <a:latin typeface="Arial"/>
              <a:cs typeface="Arial"/>
            </a:endParaRPr>
          </a:p>
        </p:txBody>
      </p:sp>
      <p:sp>
        <p:nvSpPr>
          <p:cNvPr id="57" name="TextBox 56"/>
          <p:cNvSpPr txBox="1"/>
          <p:nvPr/>
        </p:nvSpPr>
        <p:spPr>
          <a:xfrm>
            <a:off x="1035729" y="17557477"/>
            <a:ext cx="12801600" cy="1060630"/>
          </a:xfrm>
          <a:prstGeom prst="rect">
            <a:avLst/>
          </a:prstGeom>
          <a:ln w="57150" cmpd="sng"/>
        </p:spPr>
        <p:style>
          <a:lnRef idx="2">
            <a:schemeClr val="accent5"/>
          </a:lnRef>
          <a:fillRef idx="1">
            <a:schemeClr val="lt1"/>
          </a:fillRef>
          <a:effectRef idx="0">
            <a:schemeClr val="accent5"/>
          </a:effectRef>
          <a:fontRef idx="minor">
            <a:schemeClr val="dk1"/>
          </a:fontRef>
        </p:style>
        <p:txBody>
          <a:bodyPr wrap="square" lIns="105491" tIns="52746" rIns="105491" bIns="52746" rtlCol="0">
            <a:spAutoFit/>
          </a:bodyPr>
          <a:lstStyle/>
          <a:p>
            <a:pPr algn="ctr"/>
            <a:r>
              <a:rPr lang="en-US" sz="6200" b="1" dirty="0">
                <a:latin typeface="Arial"/>
                <a:cs typeface="Arial"/>
              </a:rPr>
              <a:t>Background and Discovery</a:t>
            </a:r>
          </a:p>
        </p:txBody>
      </p:sp>
      <p:pic>
        <p:nvPicPr>
          <p:cNvPr id="58" name="Picture 57"/>
          <p:cNvPicPr>
            <a:picLocks noChangeAspect="1"/>
          </p:cNvPicPr>
          <p:nvPr/>
        </p:nvPicPr>
        <p:blipFill>
          <a:blip r:embed="rId7"/>
          <a:stretch>
            <a:fillRect/>
          </a:stretch>
        </p:blipFill>
        <p:spPr>
          <a:xfrm>
            <a:off x="1011276" y="18933217"/>
            <a:ext cx="12871412" cy="2270389"/>
          </a:xfrm>
          <a:prstGeom prst="rect">
            <a:avLst/>
          </a:prstGeom>
        </p:spPr>
      </p:pic>
      <p:sp>
        <p:nvSpPr>
          <p:cNvPr id="59" name="TextBox 58"/>
          <p:cNvSpPr txBox="1"/>
          <p:nvPr/>
        </p:nvSpPr>
        <p:spPr>
          <a:xfrm>
            <a:off x="1395126" y="21203606"/>
            <a:ext cx="12965584" cy="1645405"/>
          </a:xfrm>
          <a:prstGeom prst="rect">
            <a:avLst/>
          </a:prstGeom>
          <a:noFill/>
        </p:spPr>
        <p:txBody>
          <a:bodyPr wrap="square" lIns="105491" tIns="52746" rIns="105491" bIns="52746" rtlCol="0">
            <a:spAutoFit/>
          </a:bodyPr>
          <a:lstStyle/>
          <a:p>
            <a:pPr>
              <a:buFont typeface="Arial"/>
              <a:buChar char="•"/>
            </a:pPr>
            <a:r>
              <a:rPr lang="en-US" sz="5000" dirty="0">
                <a:latin typeface="Arial"/>
                <a:cs typeface="Arial"/>
              </a:rPr>
              <a:t>First reported gold-catalyzed intermolecular </a:t>
            </a:r>
            <a:r>
              <a:rPr lang="en-US" sz="5000" dirty="0" err="1">
                <a:latin typeface="Arial"/>
                <a:cs typeface="Arial"/>
              </a:rPr>
              <a:t>hydroamination</a:t>
            </a:r>
            <a:r>
              <a:rPr lang="en-US" sz="5000" dirty="0">
                <a:latin typeface="Arial"/>
                <a:cs typeface="Arial"/>
              </a:rPr>
              <a:t> (Zhang et al., 2009)</a:t>
            </a:r>
          </a:p>
        </p:txBody>
      </p:sp>
      <p:pic>
        <p:nvPicPr>
          <p:cNvPr id="61" name="Picture 60"/>
          <p:cNvPicPr>
            <a:picLocks noChangeAspect="1"/>
          </p:cNvPicPr>
          <p:nvPr/>
        </p:nvPicPr>
        <p:blipFill>
          <a:blip r:embed="rId8"/>
          <a:stretch>
            <a:fillRect/>
          </a:stretch>
        </p:blipFill>
        <p:spPr>
          <a:xfrm>
            <a:off x="3343557" y="14786297"/>
            <a:ext cx="9274664" cy="2501877"/>
          </a:xfrm>
          <a:prstGeom prst="rect">
            <a:avLst/>
          </a:prstGeom>
        </p:spPr>
      </p:pic>
      <p:sp>
        <p:nvSpPr>
          <p:cNvPr id="62" name="TextBox 61"/>
          <p:cNvSpPr txBox="1"/>
          <p:nvPr/>
        </p:nvSpPr>
        <p:spPr>
          <a:xfrm>
            <a:off x="5646358" y="16893419"/>
            <a:ext cx="2842250" cy="538609"/>
          </a:xfrm>
          <a:prstGeom prst="rect">
            <a:avLst/>
          </a:prstGeom>
          <a:noFill/>
        </p:spPr>
        <p:txBody>
          <a:bodyPr wrap="square" lIns="105491" tIns="52746" rIns="105491" bIns="52746" rtlCol="0">
            <a:spAutoFit/>
          </a:bodyPr>
          <a:lstStyle/>
          <a:p>
            <a:r>
              <a:rPr lang="en-US" sz="2800" dirty="0">
                <a:latin typeface="Arial"/>
                <a:cs typeface="Arial"/>
              </a:rPr>
              <a:t>R=OH, CH</a:t>
            </a:r>
            <a:r>
              <a:rPr lang="en-US" sz="2800" baseline="-25000" dirty="0">
                <a:latin typeface="Arial"/>
                <a:cs typeface="Arial"/>
              </a:rPr>
              <a:t>3</a:t>
            </a:r>
            <a:r>
              <a:rPr lang="en-US" sz="2800" dirty="0">
                <a:latin typeface="Arial"/>
                <a:cs typeface="Arial"/>
              </a:rPr>
              <a:t>CO</a:t>
            </a:r>
            <a:r>
              <a:rPr lang="en-US" sz="2800" baseline="-25000" dirty="0">
                <a:latin typeface="Arial"/>
                <a:cs typeface="Arial"/>
              </a:rPr>
              <a:t>2</a:t>
            </a:r>
            <a:endParaRPr lang="en-US" sz="2800" dirty="0">
              <a:latin typeface="Arial"/>
              <a:cs typeface="Arial"/>
            </a:endParaRPr>
          </a:p>
        </p:txBody>
      </p:sp>
      <p:grpSp>
        <p:nvGrpSpPr>
          <p:cNvPr id="76" name="Group 75"/>
          <p:cNvGrpSpPr>
            <a:grpSpLocks noChangeAspect="1"/>
          </p:cNvGrpSpPr>
          <p:nvPr/>
        </p:nvGrpSpPr>
        <p:grpSpPr>
          <a:xfrm>
            <a:off x="953792" y="23151615"/>
            <a:ext cx="12928898" cy="1839798"/>
            <a:chOff x="1527954" y="22078950"/>
            <a:chExt cx="13245778" cy="1846423"/>
          </a:xfrm>
        </p:grpSpPr>
        <p:pic>
          <p:nvPicPr>
            <p:cNvPr id="73" name="Picture 72"/>
            <p:cNvPicPr>
              <a:picLocks noChangeAspect="1"/>
            </p:cNvPicPr>
            <p:nvPr/>
          </p:nvPicPr>
          <p:blipFill>
            <a:blip r:embed="rId9"/>
            <a:stretch>
              <a:fillRect/>
            </a:stretch>
          </p:blipFill>
          <p:spPr>
            <a:xfrm>
              <a:off x="1527954" y="22078950"/>
              <a:ext cx="12551765" cy="1669730"/>
            </a:xfrm>
            <a:prstGeom prst="rect">
              <a:avLst/>
            </a:prstGeom>
          </p:spPr>
        </p:pic>
        <p:sp>
          <p:nvSpPr>
            <p:cNvPr id="74" name="TextBox 73"/>
            <p:cNvSpPr txBox="1"/>
            <p:nvPr/>
          </p:nvSpPr>
          <p:spPr>
            <a:xfrm>
              <a:off x="8495854" y="23463708"/>
              <a:ext cx="2191020" cy="461665"/>
            </a:xfrm>
            <a:prstGeom prst="rect">
              <a:avLst/>
            </a:prstGeom>
            <a:noFill/>
          </p:spPr>
          <p:txBody>
            <a:bodyPr wrap="square" rtlCol="0">
              <a:spAutoFit/>
            </a:bodyPr>
            <a:lstStyle/>
            <a:p>
              <a:pPr algn="ctr"/>
              <a:r>
                <a:rPr lang="en-US" sz="2800" dirty="0">
                  <a:latin typeface="Arial"/>
                  <a:cs typeface="Arial"/>
                </a:rPr>
                <a:t>Not observed</a:t>
              </a:r>
            </a:p>
          </p:txBody>
        </p:sp>
        <p:sp>
          <p:nvSpPr>
            <p:cNvPr id="75" name="TextBox 74"/>
            <p:cNvSpPr txBox="1"/>
            <p:nvPr/>
          </p:nvSpPr>
          <p:spPr>
            <a:xfrm>
              <a:off x="10548590" y="23463708"/>
              <a:ext cx="4225142" cy="461665"/>
            </a:xfrm>
            <a:prstGeom prst="rect">
              <a:avLst/>
            </a:prstGeom>
            <a:noFill/>
          </p:spPr>
          <p:txBody>
            <a:bodyPr wrap="square" rtlCol="0">
              <a:spAutoFit/>
            </a:bodyPr>
            <a:lstStyle/>
            <a:p>
              <a:pPr algn="ctr"/>
              <a:r>
                <a:rPr lang="en-US" sz="2800" b="1" dirty="0">
                  <a:latin typeface="Arial"/>
                  <a:cs typeface="Arial"/>
                </a:rPr>
                <a:t>Major Product: 12% yield</a:t>
              </a:r>
            </a:p>
          </p:txBody>
        </p:sp>
      </p:grpSp>
      <p:sp>
        <p:nvSpPr>
          <p:cNvPr id="77" name="TextBox 76"/>
          <p:cNvSpPr txBox="1"/>
          <p:nvPr/>
        </p:nvSpPr>
        <p:spPr>
          <a:xfrm>
            <a:off x="1432058" y="25660384"/>
            <a:ext cx="14310646" cy="1645405"/>
          </a:xfrm>
          <a:prstGeom prst="rect">
            <a:avLst/>
          </a:prstGeom>
          <a:noFill/>
        </p:spPr>
        <p:txBody>
          <a:bodyPr wrap="square" lIns="105491" tIns="52746" rIns="105491" bIns="52746" rtlCol="0">
            <a:spAutoFit/>
          </a:bodyPr>
          <a:lstStyle/>
          <a:p>
            <a:pPr>
              <a:buFont typeface="Arial"/>
              <a:buChar char="•"/>
            </a:pPr>
            <a:r>
              <a:rPr lang="en-US" sz="5000" i="1" dirty="0">
                <a:latin typeface="Arial"/>
                <a:cs typeface="Arial"/>
              </a:rPr>
              <a:t>N</a:t>
            </a:r>
            <a:r>
              <a:rPr lang="en-US" sz="5000" dirty="0">
                <a:latin typeface="Arial"/>
                <a:cs typeface="Arial"/>
              </a:rPr>
              <a:t>-</a:t>
            </a:r>
            <a:r>
              <a:rPr lang="en-US" sz="5000" dirty="0" err="1">
                <a:latin typeface="Arial"/>
                <a:cs typeface="Arial"/>
              </a:rPr>
              <a:t>formylated</a:t>
            </a:r>
            <a:r>
              <a:rPr lang="en-US" sz="5000" dirty="0">
                <a:latin typeface="Arial"/>
                <a:cs typeface="Arial"/>
              </a:rPr>
              <a:t> product observed in 12% yield</a:t>
            </a:r>
          </a:p>
          <a:p>
            <a:r>
              <a:rPr lang="en-US" sz="5000" dirty="0">
                <a:latin typeface="Arial"/>
                <a:cs typeface="Arial"/>
              </a:rPr>
              <a:t>Optimized, model reaction:</a:t>
            </a:r>
          </a:p>
        </p:txBody>
      </p:sp>
      <p:pic>
        <p:nvPicPr>
          <p:cNvPr id="79" name="Picture 78"/>
          <p:cNvPicPr>
            <a:picLocks noChangeAspect="1"/>
          </p:cNvPicPr>
          <p:nvPr/>
        </p:nvPicPr>
        <p:blipFill>
          <a:blip r:embed="rId10"/>
          <a:stretch>
            <a:fillRect/>
          </a:stretch>
        </p:blipFill>
        <p:spPr>
          <a:xfrm>
            <a:off x="3771477" y="27422761"/>
            <a:ext cx="8491440" cy="2236992"/>
          </a:xfrm>
          <a:prstGeom prst="rect">
            <a:avLst/>
          </a:prstGeom>
        </p:spPr>
      </p:pic>
      <p:sp>
        <p:nvSpPr>
          <p:cNvPr id="80" name="TextBox 79"/>
          <p:cNvSpPr txBox="1"/>
          <p:nvPr/>
        </p:nvSpPr>
        <p:spPr>
          <a:xfrm>
            <a:off x="1371890" y="29819938"/>
            <a:ext cx="12465438" cy="6262053"/>
          </a:xfrm>
          <a:prstGeom prst="rect">
            <a:avLst/>
          </a:prstGeom>
          <a:noFill/>
        </p:spPr>
        <p:txBody>
          <a:bodyPr wrap="square" lIns="105491" tIns="52746" rIns="105491" bIns="52746" rtlCol="0">
            <a:spAutoFit/>
          </a:bodyPr>
          <a:lstStyle/>
          <a:p>
            <a:pPr>
              <a:buFont typeface="Arial"/>
              <a:buChar char="•"/>
            </a:pPr>
            <a:r>
              <a:rPr lang="en-US" sz="5000" dirty="0" err="1">
                <a:latin typeface="Arial"/>
                <a:cs typeface="Arial"/>
              </a:rPr>
              <a:t>Formylation</a:t>
            </a:r>
            <a:r>
              <a:rPr lang="en-US" sz="5000" dirty="0">
                <a:latin typeface="Arial"/>
                <a:cs typeface="Arial"/>
              </a:rPr>
              <a:t> observed in 11 other examples, 21-81% yield</a:t>
            </a:r>
          </a:p>
          <a:p>
            <a:pPr>
              <a:buFont typeface="Arial"/>
              <a:buChar char="•"/>
            </a:pPr>
            <a:r>
              <a:rPr lang="en-US" sz="5000" dirty="0">
                <a:latin typeface="Arial"/>
                <a:cs typeface="Arial"/>
              </a:rPr>
              <a:t>1,4-dioxane found to be </a:t>
            </a:r>
            <a:r>
              <a:rPr lang="en-US" sz="5000" dirty="0" err="1">
                <a:latin typeface="Arial"/>
                <a:cs typeface="Arial"/>
              </a:rPr>
              <a:t>formylation</a:t>
            </a:r>
            <a:r>
              <a:rPr lang="en-US" sz="5000" dirty="0">
                <a:latin typeface="Arial"/>
                <a:cs typeface="Arial"/>
              </a:rPr>
              <a:t> </a:t>
            </a:r>
            <a:r>
              <a:rPr lang="en-US" sz="5000" dirty="0" smtClean="0">
                <a:latin typeface="Arial"/>
                <a:cs typeface="Arial"/>
              </a:rPr>
              <a:t>agent, other </a:t>
            </a:r>
            <a:r>
              <a:rPr lang="en-US" sz="5000" dirty="0" err="1" smtClean="0">
                <a:latin typeface="Arial"/>
                <a:cs typeface="Arial"/>
              </a:rPr>
              <a:t>oligomeric</a:t>
            </a:r>
            <a:r>
              <a:rPr lang="en-US" sz="5000" dirty="0" smtClean="0">
                <a:latin typeface="Arial"/>
                <a:cs typeface="Arial"/>
              </a:rPr>
              <a:t> ethylene-oxides viable</a:t>
            </a:r>
          </a:p>
          <a:p>
            <a:pPr>
              <a:buFont typeface="Arial"/>
              <a:buChar char="•"/>
            </a:pPr>
            <a:r>
              <a:rPr lang="en-US" sz="5000" dirty="0" smtClean="0">
                <a:latin typeface="Arial"/>
                <a:cs typeface="Arial"/>
              </a:rPr>
              <a:t>KIE: 29:1 H vs. D preference at normal conditions</a:t>
            </a:r>
            <a:endParaRPr lang="en-US" sz="5000" dirty="0">
              <a:latin typeface="Arial"/>
              <a:cs typeface="Arial"/>
            </a:endParaRPr>
          </a:p>
          <a:p>
            <a:pPr>
              <a:buFont typeface="Arial"/>
              <a:buChar char="•"/>
            </a:pPr>
            <a:r>
              <a:rPr lang="en-US" sz="5000" dirty="0">
                <a:latin typeface="Arial"/>
                <a:cs typeface="Arial"/>
              </a:rPr>
              <a:t>Initial TEMPO mechanism studies did not suggest radical pathway</a:t>
            </a:r>
          </a:p>
        </p:txBody>
      </p:sp>
      <p:sp>
        <p:nvSpPr>
          <p:cNvPr id="81" name="TextBox 80"/>
          <p:cNvSpPr txBox="1"/>
          <p:nvPr/>
        </p:nvSpPr>
        <p:spPr>
          <a:xfrm>
            <a:off x="15798999" y="5858920"/>
            <a:ext cx="12293202" cy="1060630"/>
          </a:xfrm>
          <a:prstGeom prst="rect">
            <a:avLst/>
          </a:prstGeom>
          <a:ln w="57150" cmpd="sng"/>
        </p:spPr>
        <p:style>
          <a:lnRef idx="2">
            <a:schemeClr val="accent5"/>
          </a:lnRef>
          <a:fillRef idx="1">
            <a:schemeClr val="lt1"/>
          </a:fillRef>
          <a:effectRef idx="0">
            <a:schemeClr val="accent5"/>
          </a:effectRef>
          <a:fontRef idx="minor">
            <a:schemeClr val="dk1"/>
          </a:fontRef>
        </p:style>
        <p:txBody>
          <a:bodyPr wrap="square" lIns="105491" tIns="52746" rIns="105491" bIns="52746" rtlCol="0">
            <a:spAutoFit/>
          </a:bodyPr>
          <a:lstStyle/>
          <a:p>
            <a:pPr algn="ctr"/>
            <a:r>
              <a:rPr lang="en-US" sz="6200" b="1" dirty="0">
                <a:latin typeface="Arial"/>
                <a:cs typeface="Arial"/>
              </a:rPr>
              <a:t>Kinetic Studies</a:t>
            </a:r>
          </a:p>
        </p:txBody>
      </p:sp>
      <p:pic>
        <p:nvPicPr>
          <p:cNvPr id="83" name="Picture 8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343707" y="7944058"/>
            <a:ext cx="10690450" cy="2655078"/>
          </a:xfrm>
          <a:prstGeom prst="rect">
            <a:avLst/>
          </a:prstGeom>
          <a:noFill/>
          <a:ln>
            <a:noFill/>
          </a:ln>
        </p:spPr>
      </p:pic>
      <p:pic>
        <p:nvPicPr>
          <p:cNvPr id="86" name="Picture 8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555459" y="10434253"/>
            <a:ext cx="11887200" cy="7411053"/>
          </a:xfrm>
          <a:prstGeom prst="rect">
            <a:avLst/>
          </a:prstGeom>
          <a:noFill/>
          <a:ln>
            <a:noFill/>
          </a:ln>
        </p:spPr>
      </p:pic>
      <p:sp>
        <p:nvSpPr>
          <p:cNvPr id="87" name="TextBox 86"/>
          <p:cNvSpPr txBox="1"/>
          <p:nvPr/>
        </p:nvSpPr>
        <p:spPr>
          <a:xfrm>
            <a:off x="15914213" y="6973579"/>
            <a:ext cx="8797681" cy="1005403"/>
          </a:xfrm>
          <a:prstGeom prst="rect">
            <a:avLst/>
          </a:prstGeom>
          <a:noFill/>
        </p:spPr>
        <p:txBody>
          <a:bodyPr wrap="square" lIns="105491" tIns="52746" rIns="105491" bIns="52746" rtlCol="0">
            <a:spAutoFit/>
          </a:bodyPr>
          <a:lstStyle/>
          <a:p>
            <a:r>
              <a:rPr lang="en-US" sz="5800" i="1" dirty="0">
                <a:latin typeface="Arial"/>
                <a:cs typeface="Arial"/>
              </a:rPr>
              <a:t>Aniline Kinetic Studies</a:t>
            </a:r>
          </a:p>
        </p:txBody>
      </p:sp>
      <p:sp>
        <p:nvSpPr>
          <p:cNvPr id="88" name="TextBox 87"/>
          <p:cNvSpPr txBox="1"/>
          <p:nvPr/>
        </p:nvSpPr>
        <p:spPr>
          <a:xfrm>
            <a:off x="15914213" y="18603485"/>
            <a:ext cx="8797681" cy="1005403"/>
          </a:xfrm>
          <a:prstGeom prst="rect">
            <a:avLst/>
          </a:prstGeom>
          <a:noFill/>
        </p:spPr>
        <p:txBody>
          <a:bodyPr wrap="square" lIns="105491" tIns="52746" rIns="105491" bIns="52746" rtlCol="0">
            <a:spAutoFit/>
          </a:bodyPr>
          <a:lstStyle/>
          <a:p>
            <a:r>
              <a:rPr lang="en-US" sz="5800" i="1" dirty="0">
                <a:latin typeface="Arial"/>
                <a:cs typeface="Arial"/>
              </a:rPr>
              <a:t>Hammett Plot Study</a:t>
            </a:r>
          </a:p>
        </p:txBody>
      </p:sp>
      <p:pic>
        <p:nvPicPr>
          <p:cNvPr id="103" name="Picture 102"/>
          <p:cNvPicPr>
            <a:picLocks noChangeAspect="1"/>
          </p:cNvPicPr>
          <p:nvPr/>
        </p:nvPicPr>
        <p:blipFill>
          <a:blip r:embed="rId13"/>
          <a:stretch>
            <a:fillRect/>
          </a:stretch>
        </p:blipFill>
        <p:spPr>
          <a:xfrm>
            <a:off x="16342503" y="19677419"/>
            <a:ext cx="10691654" cy="3179411"/>
          </a:xfrm>
          <a:prstGeom prst="rect">
            <a:avLst/>
          </a:prstGeom>
        </p:spPr>
      </p:pic>
      <p:grpSp>
        <p:nvGrpSpPr>
          <p:cNvPr id="104" name="Group 103"/>
          <p:cNvGrpSpPr>
            <a:grpSpLocks noChangeAspect="1"/>
          </p:cNvGrpSpPr>
          <p:nvPr/>
        </p:nvGrpSpPr>
        <p:grpSpPr>
          <a:xfrm>
            <a:off x="15555459" y="22834102"/>
            <a:ext cx="11887200" cy="7221783"/>
            <a:chOff x="7332146" y="2956897"/>
            <a:chExt cx="5289939" cy="3385826"/>
          </a:xfrm>
        </p:grpSpPr>
        <p:pic>
          <p:nvPicPr>
            <p:cNvPr id="105" name="Picture 104"/>
            <p:cNvPicPr/>
            <p:nvPr/>
          </p:nvPicPr>
          <p:blipFill>
            <a:blip r:embed="rId14">
              <a:extLst>
                <a:ext uri="{28A0092B-C50C-407E-A947-70E740481C1C}">
                  <a14:useLocalDpi xmlns:a14="http://schemas.microsoft.com/office/drawing/2010/main" val="0"/>
                </a:ext>
              </a:extLst>
            </a:blip>
            <a:srcRect/>
            <a:stretch>
              <a:fillRect/>
            </a:stretch>
          </p:blipFill>
          <p:spPr bwMode="auto">
            <a:xfrm>
              <a:off x="7332146" y="2956897"/>
              <a:ext cx="5289939" cy="3385826"/>
            </a:xfrm>
            <a:prstGeom prst="rect">
              <a:avLst/>
            </a:prstGeom>
            <a:noFill/>
            <a:ln>
              <a:noFill/>
            </a:ln>
          </p:spPr>
        </p:pic>
        <p:sp>
          <p:nvSpPr>
            <p:cNvPr id="106" name="TextBox 105"/>
            <p:cNvSpPr txBox="1"/>
            <p:nvPr/>
          </p:nvSpPr>
          <p:spPr>
            <a:xfrm>
              <a:off x="8143807" y="4133437"/>
              <a:ext cx="1097342" cy="218788"/>
            </a:xfrm>
            <a:prstGeom prst="rect">
              <a:avLst/>
            </a:prstGeom>
            <a:noFill/>
          </p:spPr>
          <p:txBody>
            <a:bodyPr wrap="square" rtlCol="0">
              <a:spAutoFit/>
            </a:bodyPr>
            <a:lstStyle/>
            <a:p>
              <a:r>
                <a:rPr lang="en-US" sz="2800" dirty="0">
                  <a:latin typeface="Arial"/>
                  <a:cs typeface="Arial"/>
                </a:rPr>
                <a:t>p</a:t>
              </a:r>
              <a:r>
                <a:rPr lang="en-US" sz="2800" dirty="0">
                  <a:latin typeface="Arial"/>
                  <a:cs typeface="Arial"/>
                </a:rPr>
                <a:t>-CH</a:t>
              </a:r>
              <a:r>
                <a:rPr lang="en-US" sz="2800" baseline="-25000" dirty="0">
                  <a:latin typeface="Arial"/>
                  <a:cs typeface="Arial"/>
                </a:rPr>
                <a:t>3</a:t>
              </a:r>
              <a:endParaRPr lang="en-US" sz="2800" dirty="0">
                <a:latin typeface="Arial"/>
                <a:cs typeface="Arial"/>
              </a:endParaRPr>
            </a:p>
          </p:txBody>
        </p:sp>
        <p:sp>
          <p:nvSpPr>
            <p:cNvPr id="107" name="TextBox 106"/>
            <p:cNvSpPr txBox="1"/>
            <p:nvPr/>
          </p:nvSpPr>
          <p:spPr>
            <a:xfrm>
              <a:off x="9280350" y="4788309"/>
              <a:ext cx="1097342" cy="218788"/>
            </a:xfrm>
            <a:prstGeom prst="rect">
              <a:avLst/>
            </a:prstGeom>
            <a:noFill/>
          </p:spPr>
          <p:txBody>
            <a:bodyPr wrap="square" rtlCol="0">
              <a:spAutoFit/>
            </a:bodyPr>
            <a:lstStyle/>
            <a:p>
              <a:r>
                <a:rPr lang="en-US" sz="2800" dirty="0">
                  <a:latin typeface="Arial"/>
                  <a:cs typeface="Arial"/>
                </a:rPr>
                <a:t>aniline</a:t>
              </a:r>
              <a:endParaRPr lang="en-US" sz="2800" dirty="0">
                <a:latin typeface="Arial"/>
                <a:cs typeface="Arial"/>
              </a:endParaRPr>
            </a:p>
          </p:txBody>
        </p:sp>
        <p:sp>
          <p:nvSpPr>
            <p:cNvPr id="108" name="TextBox 107"/>
            <p:cNvSpPr txBox="1"/>
            <p:nvPr/>
          </p:nvSpPr>
          <p:spPr>
            <a:xfrm>
              <a:off x="11342955" y="5633647"/>
              <a:ext cx="1097342" cy="218788"/>
            </a:xfrm>
            <a:prstGeom prst="rect">
              <a:avLst/>
            </a:prstGeom>
            <a:noFill/>
          </p:spPr>
          <p:txBody>
            <a:bodyPr wrap="square" rtlCol="0">
              <a:spAutoFit/>
            </a:bodyPr>
            <a:lstStyle/>
            <a:p>
              <a:r>
                <a:rPr lang="en-US" sz="2800" dirty="0">
                  <a:latin typeface="Arial"/>
                  <a:cs typeface="Arial"/>
                </a:rPr>
                <a:t>p</a:t>
              </a:r>
              <a:r>
                <a:rPr lang="en-US" sz="2800" dirty="0">
                  <a:latin typeface="Arial"/>
                  <a:cs typeface="Arial"/>
                </a:rPr>
                <a:t>-</a:t>
              </a:r>
              <a:r>
                <a:rPr lang="en-US" sz="2800" dirty="0" err="1">
                  <a:latin typeface="Arial"/>
                  <a:cs typeface="Arial"/>
                </a:rPr>
                <a:t>Cl</a:t>
              </a:r>
              <a:endParaRPr lang="en-US" sz="2800" dirty="0">
                <a:latin typeface="Arial"/>
                <a:cs typeface="Arial"/>
              </a:endParaRPr>
            </a:p>
          </p:txBody>
        </p:sp>
        <p:sp>
          <p:nvSpPr>
            <p:cNvPr id="109" name="TextBox 108"/>
            <p:cNvSpPr txBox="1"/>
            <p:nvPr/>
          </p:nvSpPr>
          <p:spPr>
            <a:xfrm>
              <a:off x="8017780" y="3644825"/>
              <a:ext cx="1097342" cy="218788"/>
            </a:xfrm>
            <a:prstGeom prst="rect">
              <a:avLst/>
            </a:prstGeom>
            <a:noFill/>
          </p:spPr>
          <p:txBody>
            <a:bodyPr wrap="square" rtlCol="0">
              <a:spAutoFit/>
            </a:bodyPr>
            <a:lstStyle/>
            <a:p>
              <a:r>
                <a:rPr lang="en-US" sz="2800" dirty="0">
                  <a:latin typeface="Arial"/>
                  <a:cs typeface="Arial"/>
                </a:rPr>
                <a:t>p</a:t>
              </a:r>
              <a:r>
                <a:rPr lang="en-US" sz="2800" dirty="0">
                  <a:latin typeface="Arial"/>
                  <a:cs typeface="Arial"/>
                </a:rPr>
                <a:t>-OCH</a:t>
              </a:r>
              <a:r>
                <a:rPr lang="en-US" sz="2800" baseline="-25000" dirty="0">
                  <a:latin typeface="Arial"/>
                  <a:cs typeface="Arial"/>
                </a:rPr>
                <a:t>3</a:t>
              </a:r>
              <a:endParaRPr lang="en-US" sz="2800" dirty="0">
                <a:latin typeface="Arial"/>
                <a:cs typeface="Arial"/>
              </a:endParaRPr>
            </a:p>
          </p:txBody>
        </p:sp>
      </p:grpSp>
      <p:sp>
        <p:nvSpPr>
          <p:cNvPr id="111" name="TextBox 110"/>
          <p:cNvSpPr txBox="1"/>
          <p:nvPr/>
        </p:nvSpPr>
        <p:spPr>
          <a:xfrm>
            <a:off x="30245801" y="5858920"/>
            <a:ext cx="12293202" cy="1060630"/>
          </a:xfrm>
          <a:prstGeom prst="rect">
            <a:avLst/>
          </a:prstGeom>
          <a:ln w="57150" cmpd="sng"/>
        </p:spPr>
        <p:style>
          <a:lnRef idx="2">
            <a:schemeClr val="accent5"/>
          </a:lnRef>
          <a:fillRef idx="1">
            <a:schemeClr val="lt1"/>
          </a:fillRef>
          <a:effectRef idx="0">
            <a:schemeClr val="accent5"/>
          </a:effectRef>
          <a:fontRef idx="minor">
            <a:schemeClr val="dk1"/>
          </a:fontRef>
        </p:style>
        <p:txBody>
          <a:bodyPr wrap="square" lIns="105491" tIns="52746" rIns="105491" bIns="52746" rtlCol="0">
            <a:spAutoFit/>
          </a:bodyPr>
          <a:lstStyle/>
          <a:p>
            <a:pPr algn="ctr"/>
            <a:r>
              <a:rPr lang="en-US" sz="6200" b="1" dirty="0" smtClean="0">
                <a:latin typeface="Arial"/>
                <a:cs typeface="Arial"/>
              </a:rPr>
              <a:t>Mechanistic </a:t>
            </a:r>
            <a:r>
              <a:rPr lang="en-US" sz="6200" b="1" dirty="0">
                <a:latin typeface="Arial"/>
                <a:cs typeface="Arial"/>
              </a:rPr>
              <a:t>Studies</a:t>
            </a:r>
          </a:p>
        </p:txBody>
      </p:sp>
      <p:sp>
        <p:nvSpPr>
          <p:cNvPr id="113" name="TextBox 112"/>
          <p:cNvSpPr txBox="1"/>
          <p:nvPr/>
        </p:nvSpPr>
        <p:spPr>
          <a:xfrm>
            <a:off x="30319802" y="6968423"/>
            <a:ext cx="8797681" cy="1005403"/>
          </a:xfrm>
          <a:prstGeom prst="rect">
            <a:avLst/>
          </a:prstGeom>
          <a:noFill/>
        </p:spPr>
        <p:txBody>
          <a:bodyPr wrap="square" lIns="105491" tIns="52746" rIns="105491" bIns="52746" rtlCol="0">
            <a:spAutoFit/>
          </a:bodyPr>
          <a:lstStyle/>
          <a:p>
            <a:r>
              <a:rPr lang="en-US" sz="5800" i="1" dirty="0" smtClean="0">
                <a:latin typeface="Arial"/>
                <a:cs typeface="Arial"/>
              </a:rPr>
              <a:t>TEMPO Investigation</a:t>
            </a:r>
            <a:endParaRPr lang="en-US" sz="5800" i="1" dirty="0">
              <a:latin typeface="Arial"/>
              <a:cs typeface="Arial"/>
            </a:endParaRPr>
          </a:p>
        </p:txBody>
      </p:sp>
      <p:pic>
        <p:nvPicPr>
          <p:cNvPr id="114" name="Picture 113"/>
          <p:cNvPicPr>
            <a:picLocks noChangeAspect="1"/>
          </p:cNvPicPr>
          <p:nvPr/>
        </p:nvPicPr>
        <p:blipFill>
          <a:blip r:embed="rId15"/>
          <a:stretch>
            <a:fillRect/>
          </a:stretch>
        </p:blipFill>
        <p:spPr>
          <a:xfrm>
            <a:off x="30319802" y="7547495"/>
            <a:ext cx="12219201" cy="2788274"/>
          </a:xfrm>
          <a:prstGeom prst="rect">
            <a:avLst/>
          </a:prstGeom>
        </p:spPr>
      </p:pic>
      <p:sp>
        <p:nvSpPr>
          <p:cNvPr id="116" name="TextBox 115"/>
          <p:cNvSpPr txBox="1"/>
          <p:nvPr/>
        </p:nvSpPr>
        <p:spPr>
          <a:xfrm>
            <a:off x="36622330" y="9602125"/>
            <a:ext cx="2405684" cy="707886"/>
          </a:xfrm>
          <a:prstGeom prst="rect">
            <a:avLst/>
          </a:prstGeom>
          <a:noFill/>
        </p:spPr>
        <p:txBody>
          <a:bodyPr wrap="square" rtlCol="0">
            <a:spAutoFit/>
          </a:bodyPr>
          <a:lstStyle/>
          <a:p>
            <a:pPr algn="ctr"/>
            <a:r>
              <a:rPr lang="en-US" sz="4000" dirty="0" smtClean="0">
                <a:latin typeface="Arial"/>
                <a:cs typeface="Arial"/>
              </a:rPr>
              <a:t>trace</a:t>
            </a:r>
            <a:endParaRPr lang="en-US" sz="4000" dirty="0">
              <a:latin typeface="Arial"/>
              <a:cs typeface="Arial"/>
            </a:endParaRPr>
          </a:p>
        </p:txBody>
      </p:sp>
      <p:sp>
        <p:nvSpPr>
          <p:cNvPr id="117" name="TextBox 116"/>
          <p:cNvSpPr txBox="1"/>
          <p:nvPr/>
        </p:nvSpPr>
        <p:spPr>
          <a:xfrm>
            <a:off x="38516695" y="10005560"/>
            <a:ext cx="4866165" cy="1015663"/>
          </a:xfrm>
          <a:prstGeom prst="rect">
            <a:avLst/>
          </a:prstGeom>
          <a:noFill/>
        </p:spPr>
        <p:txBody>
          <a:bodyPr wrap="square" rtlCol="0">
            <a:spAutoFit/>
          </a:bodyPr>
          <a:lstStyle/>
          <a:p>
            <a:pPr algn="ctr"/>
            <a:r>
              <a:rPr lang="en-US" sz="3000" dirty="0">
                <a:latin typeface="Arial"/>
                <a:cs typeface="Arial"/>
              </a:rPr>
              <a:t>m</a:t>
            </a:r>
            <a:r>
              <a:rPr lang="en-US" sz="3000" dirty="0" smtClean="0">
                <a:latin typeface="Arial"/>
                <a:cs typeface="Arial"/>
              </a:rPr>
              <a:t>ajor: TEMPO-</a:t>
            </a:r>
            <a:r>
              <a:rPr lang="en-US" sz="3000" dirty="0" err="1" smtClean="0">
                <a:latin typeface="Arial"/>
                <a:cs typeface="Arial"/>
              </a:rPr>
              <a:t>dioxane</a:t>
            </a:r>
            <a:r>
              <a:rPr lang="en-US" sz="3000" dirty="0" smtClean="0">
                <a:latin typeface="Arial"/>
                <a:cs typeface="Arial"/>
              </a:rPr>
              <a:t> adduct</a:t>
            </a:r>
            <a:endParaRPr lang="en-US" sz="3000" dirty="0">
              <a:latin typeface="Arial"/>
              <a:cs typeface="Arial"/>
            </a:endParaRPr>
          </a:p>
        </p:txBody>
      </p:sp>
      <p:grpSp>
        <p:nvGrpSpPr>
          <p:cNvPr id="118" name="Group 117"/>
          <p:cNvGrpSpPr>
            <a:grpSpLocks noChangeAspect="1"/>
          </p:cNvGrpSpPr>
          <p:nvPr/>
        </p:nvGrpSpPr>
        <p:grpSpPr>
          <a:xfrm>
            <a:off x="29590323" y="10967427"/>
            <a:ext cx="13210531" cy="7556534"/>
            <a:chOff x="0" y="0"/>
            <a:chExt cx="5789836" cy="3311848"/>
          </a:xfrm>
        </p:grpSpPr>
        <p:pic>
          <p:nvPicPr>
            <p:cNvPr id="119" name="Picture 118"/>
            <p:cNvPicPr/>
            <p:nvPr/>
          </p:nvPicPr>
          <p:blipFill>
            <a:blip r:embed="rId16" cstate="print">
              <a:extLst>
                <a:ext uri="{28A0092B-C50C-407E-A947-70E740481C1C}">
                  <a14:useLocalDpi xmlns:a14="http://schemas.microsoft.com/office/drawing/2010/main" val="0"/>
                </a:ext>
              </a:extLst>
            </a:blip>
            <a:stretch>
              <a:fillRect/>
            </a:stretch>
          </p:blipFill>
          <p:spPr>
            <a:xfrm>
              <a:off x="0" y="0"/>
              <a:ext cx="5789836" cy="3311848"/>
            </a:xfrm>
            <a:prstGeom prst="rect">
              <a:avLst/>
            </a:prstGeom>
          </p:spPr>
        </p:pic>
        <p:pic>
          <p:nvPicPr>
            <p:cNvPr id="120" name="Picture 1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36542" y="598943"/>
              <a:ext cx="1963583" cy="996834"/>
            </a:xfrm>
            <a:prstGeom prst="rect">
              <a:avLst/>
            </a:prstGeom>
            <a:noFill/>
          </p:spPr>
        </p:pic>
        <p:sp>
          <p:nvSpPr>
            <p:cNvPr id="121" name="Text Box 60"/>
            <p:cNvSpPr txBox="1"/>
            <p:nvPr/>
          </p:nvSpPr>
          <p:spPr>
            <a:xfrm>
              <a:off x="3467923" y="1622225"/>
              <a:ext cx="499745" cy="29210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2000" b="1" kern="1200" dirty="0">
                  <a:solidFill>
                    <a:srgbClr val="C00000"/>
                  </a:solidFill>
                  <a:effectLst/>
                  <a:latin typeface="Arial"/>
                  <a:ea typeface="Calibri"/>
                  <a:cs typeface="Arial"/>
                </a:rPr>
                <a:t>M+H</a:t>
              </a:r>
              <a:endParaRPr lang="en-US" sz="2000" dirty="0">
                <a:effectLst/>
                <a:latin typeface="Arial"/>
                <a:ea typeface="ＭＳ 明朝"/>
                <a:cs typeface="Arial"/>
              </a:endParaRPr>
            </a:p>
          </p:txBody>
        </p:sp>
        <p:sp>
          <p:nvSpPr>
            <p:cNvPr id="122" name="Down Arrow 121"/>
            <p:cNvSpPr/>
            <p:nvPr/>
          </p:nvSpPr>
          <p:spPr>
            <a:xfrm>
              <a:off x="3699157" y="1854235"/>
              <a:ext cx="45085" cy="109220"/>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100">
                  <a:effectLst/>
                  <a:latin typeface="Arial"/>
                  <a:ea typeface="Times New Roman"/>
                </a:rPr>
                <a:t> </a:t>
              </a:r>
              <a:endParaRPr lang="en-US" sz="1100">
                <a:effectLst/>
                <a:latin typeface="Arial"/>
                <a:ea typeface="Arial"/>
              </a:endParaRPr>
            </a:p>
          </p:txBody>
        </p:sp>
      </p:grpSp>
      <p:sp>
        <p:nvSpPr>
          <p:cNvPr id="124" name="TextBox 123"/>
          <p:cNvSpPr txBox="1"/>
          <p:nvPr/>
        </p:nvSpPr>
        <p:spPr>
          <a:xfrm>
            <a:off x="30319802" y="19768595"/>
            <a:ext cx="8797681" cy="1005403"/>
          </a:xfrm>
          <a:prstGeom prst="rect">
            <a:avLst/>
          </a:prstGeom>
          <a:noFill/>
        </p:spPr>
        <p:txBody>
          <a:bodyPr wrap="square" lIns="105491" tIns="52746" rIns="105491" bIns="52746" rtlCol="0">
            <a:spAutoFit/>
          </a:bodyPr>
          <a:lstStyle/>
          <a:p>
            <a:r>
              <a:rPr lang="en-US" sz="5800" i="1" dirty="0" smtClean="0">
                <a:latin typeface="Arial"/>
                <a:cs typeface="Arial"/>
              </a:rPr>
              <a:t>Proposed Mechanism</a:t>
            </a:r>
            <a:endParaRPr lang="en-US" sz="5800" i="1" dirty="0">
              <a:latin typeface="Arial"/>
              <a:cs typeface="Arial"/>
            </a:endParaRPr>
          </a:p>
        </p:txBody>
      </p:sp>
      <p:pic>
        <p:nvPicPr>
          <p:cNvPr id="126" name="Picture 125"/>
          <p:cNvPicPr>
            <a:picLocks noChangeAspect="1"/>
          </p:cNvPicPr>
          <p:nvPr/>
        </p:nvPicPr>
        <p:blipFill>
          <a:blip r:embed="rId18"/>
          <a:stretch>
            <a:fillRect/>
          </a:stretch>
        </p:blipFill>
        <p:spPr>
          <a:xfrm>
            <a:off x="5006571" y="2168696"/>
            <a:ext cx="2951693" cy="2951693"/>
          </a:xfrm>
          <a:prstGeom prst="rect">
            <a:avLst/>
          </a:prstGeom>
        </p:spPr>
      </p:pic>
      <p:pic>
        <p:nvPicPr>
          <p:cNvPr id="128" name="image3.png"/>
          <p:cNvPicPr>
            <a:picLocks noChangeAspect="1"/>
          </p:cNvPicPr>
          <p:nvPr/>
        </p:nvPicPr>
        <p:blipFill>
          <a:blip r:embed="rId19">
            <a:alphaModFix amt="93000"/>
          </a:blip>
          <a:srcRect/>
          <a:stretch>
            <a:fillRect/>
          </a:stretch>
        </p:blipFill>
        <p:spPr>
          <a:xfrm>
            <a:off x="30697229" y="20669078"/>
            <a:ext cx="12147902" cy="9169579"/>
          </a:xfrm>
          <a:prstGeom prst="rect">
            <a:avLst/>
          </a:prstGeom>
          <a:ln/>
        </p:spPr>
      </p:pic>
      <p:sp>
        <p:nvSpPr>
          <p:cNvPr id="129" name="TextBox 128"/>
          <p:cNvSpPr txBox="1"/>
          <p:nvPr/>
        </p:nvSpPr>
        <p:spPr>
          <a:xfrm>
            <a:off x="15555459" y="31106030"/>
            <a:ext cx="12293202" cy="1060630"/>
          </a:xfrm>
          <a:prstGeom prst="rect">
            <a:avLst/>
          </a:prstGeom>
          <a:ln w="57150" cmpd="sng"/>
        </p:spPr>
        <p:style>
          <a:lnRef idx="2">
            <a:schemeClr val="accent5"/>
          </a:lnRef>
          <a:fillRef idx="1">
            <a:schemeClr val="lt1"/>
          </a:fillRef>
          <a:effectRef idx="0">
            <a:schemeClr val="accent5"/>
          </a:effectRef>
          <a:fontRef idx="minor">
            <a:schemeClr val="dk1"/>
          </a:fontRef>
        </p:style>
        <p:txBody>
          <a:bodyPr wrap="square" lIns="105491" tIns="52746" rIns="105491" bIns="52746" rtlCol="0">
            <a:spAutoFit/>
          </a:bodyPr>
          <a:lstStyle/>
          <a:p>
            <a:pPr algn="ctr"/>
            <a:r>
              <a:rPr lang="en-US" sz="6200" b="1" dirty="0" smtClean="0">
                <a:latin typeface="Arial"/>
                <a:cs typeface="Arial"/>
              </a:rPr>
              <a:t>Conclusions</a:t>
            </a:r>
            <a:endParaRPr lang="en-US" sz="6200" b="1" dirty="0">
              <a:latin typeface="Arial"/>
              <a:cs typeface="Arial"/>
            </a:endParaRPr>
          </a:p>
        </p:txBody>
      </p:sp>
      <p:sp>
        <p:nvSpPr>
          <p:cNvPr id="130" name="TextBox 129"/>
          <p:cNvSpPr txBox="1"/>
          <p:nvPr/>
        </p:nvSpPr>
        <p:spPr>
          <a:xfrm>
            <a:off x="15583292" y="32502698"/>
            <a:ext cx="11749698" cy="6463308"/>
          </a:xfrm>
          <a:prstGeom prst="rect">
            <a:avLst/>
          </a:prstGeom>
          <a:noFill/>
        </p:spPr>
        <p:txBody>
          <a:bodyPr wrap="square" rtlCol="0">
            <a:spAutoFit/>
          </a:bodyPr>
          <a:lstStyle/>
          <a:p>
            <a:pPr>
              <a:buFont typeface="Arial"/>
              <a:buChar char="•"/>
            </a:pPr>
            <a:r>
              <a:rPr lang="en-US" sz="4600" dirty="0" smtClean="0">
                <a:latin typeface="Arial"/>
                <a:cs typeface="Arial"/>
              </a:rPr>
              <a:t>Air tolerance observed, </a:t>
            </a:r>
            <a:r>
              <a:rPr lang="en-US" sz="4600" dirty="0" err="1" smtClean="0">
                <a:latin typeface="Arial"/>
                <a:cs typeface="Arial"/>
              </a:rPr>
              <a:t>oxetane</a:t>
            </a:r>
            <a:r>
              <a:rPr lang="en-US" sz="4600" dirty="0" smtClean="0">
                <a:latin typeface="Arial"/>
                <a:cs typeface="Arial"/>
              </a:rPr>
              <a:t> byproduct detected in crude reactions</a:t>
            </a:r>
          </a:p>
          <a:p>
            <a:pPr>
              <a:buFont typeface="Arial"/>
              <a:buChar char="•"/>
            </a:pPr>
            <a:r>
              <a:rPr lang="en-US" sz="4600" dirty="0" smtClean="0">
                <a:latin typeface="Arial"/>
                <a:cs typeface="Arial"/>
              </a:rPr>
              <a:t>Silver catalyzed </a:t>
            </a:r>
            <a:r>
              <a:rPr lang="en-US" sz="4600" i="1" dirty="0" smtClean="0">
                <a:latin typeface="Arial"/>
                <a:cs typeface="Arial"/>
              </a:rPr>
              <a:t>N-</a:t>
            </a:r>
            <a:r>
              <a:rPr lang="en-US" sz="4600" dirty="0" err="1" smtClean="0">
                <a:latin typeface="Arial"/>
                <a:cs typeface="Arial"/>
              </a:rPr>
              <a:t>formylation</a:t>
            </a:r>
            <a:r>
              <a:rPr lang="en-US" sz="4600" dirty="0" smtClean="0">
                <a:latin typeface="Arial"/>
                <a:cs typeface="Arial"/>
              </a:rPr>
              <a:t> reaction using ethylene glycol-derived, </a:t>
            </a:r>
            <a:r>
              <a:rPr lang="en-US" sz="4600" dirty="0" err="1" smtClean="0">
                <a:latin typeface="Arial"/>
                <a:cs typeface="Arial"/>
              </a:rPr>
              <a:t>oligomeric</a:t>
            </a:r>
            <a:r>
              <a:rPr lang="en-US" sz="4600" dirty="0" smtClean="0">
                <a:latin typeface="Arial"/>
                <a:cs typeface="Arial"/>
              </a:rPr>
              <a:t> ethers</a:t>
            </a:r>
          </a:p>
          <a:p>
            <a:pPr>
              <a:buFont typeface="Arial"/>
              <a:buChar char="•"/>
            </a:pPr>
            <a:r>
              <a:rPr lang="en-US" sz="4600" dirty="0" smtClean="0">
                <a:latin typeface="Arial"/>
                <a:cs typeface="Arial"/>
              </a:rPr>
              <a:t>Air/oxygen tolerant with a radical based mechanism and first-order kinetics</a:t>
            </a:r>
          </a:p>
          <a:p>
            <a:pPr marL="685800" indent="-685800">
              <a:buFont typeface="Arial"/>
              <a:buChar char="•"/>
            </a:pPr>
            <a:endParaRPr lang="en-US" sz="4600" dirty="0" smtClean="0">
              <a:latin typeface="Arial"/>
              <a:cs typeface="Arial"/>
            </a:endParaRPr>
          </a:p>
          <a:p>
            <a:pPr marL="685800" indent="-685800">
              <a:buFont typeface="Arial"/>
              <a:buChar char="•"/>
            </a:pPr>
            <a:endParaRPr lang="en-US" sz="4600" dirty="0">
              <a:latin typeface="Arial"/>
              <a:cs typeface="Arial"/>
            </a:endParaRPr>
          </a:p>
        </p:txBody>
      </p:sp>
      <p:sp>
        <p:nvSpPr>
          <p:cNvPr id="132" name="TextBox 131"/>
          <p:cNvSpPr txBox="1"/>
          <p:nvPr/>
        </p:nvSpPr>
        <p:spPr>
          <a:xfrm>
            <a:off x="30475729" y="31106030"/>
            <a:ext cx="12293202" cy="875964"/>
          </a:xfrm>
          <a:prstGeom prst="rect">
            <a:avLst/>
          </a:prstGeom>
          <a:ln w="57150" cmpd="sng"/>
        </p:spPr>
        <p:style>
          <a:lnRef idx="2">
            <a:schemeClr val="accent5"/>
          </a:lnRef>
          <a:fillRef idx="1">
            <a:schemeClr val="lt1"/>
          </a:fillRef>
          <a:effectRef idx="0">
            <a:schemeClr val="accent5"/>
          </a:effectRef>
          <a:fontRef idx="minor">
            <a:schemeClr val="dk1"/>
          </a:fontRef>
        </p:style>
        <p:txBody>
          <a:bodyPr wrap="square" lIns="105491" tIns="52746" rIns="105491" bIns="52746" rtlCol="0">
            <a:spAutoFit/>
          </a:bodyPr>
          <a:lstStyle/>
          <a:p>
            <a:pPr algn="ctr"/>
            <a:r>
              <a:rPr lang="en-US" sz="5000" b="1" dirty="0" smtClean="0">
                <a:latin typeface="Arial"/>
                <a:cs typeface="Arial"/>
              </a:rPr>
              <a:t>Acknowledgments</a:t>
            </a:r>
            <a:endParaRPr lang="en-US" sz="5000" b="1" dirty="0">
              <a:latin typeface="Arial"/>
              <a:cs typeface="Arial"/>
            </a:endParaRPr>
          </a:p>
        </p:txBody>
      </p:sp>
      <p:sp>
        <p:nvSpPr>
          <p:cNvPr id="133" name="TextBox 132"/>
          <p:cNvSpPr txBox="1"/>
          <p:nvPr/>
        </p:nvSpPr>
        <p:spPr>
          <a:xfrm>
            <a:off x="30475729" y="32107576"/>
            <a:ext cx="12325125" cy="2677656"/>
          </a:xfrm>
          <a:prstGeom prst="rect">
            <a:avLst/>
          </a:prstGeom>
          <a:noFill/>
        </p:spPr>
        <p:txBody>
          <a:bodyPr wrap="square" rtlCol="0">
            <a:spAutoFit/>
          </a:bodyPr>
          <a:lstStyle/>
          <a:p>
            <a:r>
              <a:rPr lang="en-US" sz="2800" dirty="0" smtClean="0">
                <a:latin typeface="Arial"/>
                <a:cs typeface="Arial"/>
              </a:rPr>
              <a:t>Many thanks to Professor Anna Wenzel and members of the Wenzel Group. BK, KJ, GK, and BT all performed extensive work on this reaction prior to this project. The University of Michigan, California Institute of Technology, Harvey </a:t>
            </a:r>
            <a:r>
              <a:rPr lang="en-US" sz="2800" dirty="0" err="1" smtClean="0">
                <a:latin typeface="Arial"/>
                <a:cs typeface="Arial"/>
              </a:rPr>
              <a:t>Mudd</a:t>
            </a:r>
            <a:r>
              <a:rPr lang="en-US" sz="2800" dirty="0" smtClean="0">
                <a:latin typeface="Arial"/>
                <a:cs typeface="Arial"/>
              </a:rPr>
              <a:t> College, and CSUSM all provided valuable intellectual contributions.</a:t>
            </a:r>
          </a:p>
          <a:p>
            <a:r>
              <a:rPr lang="en-US" sz="2800" dirty="0" smtClean="0">
                <a:latin typeface="Arial"/>
                <a:cs typeface="Arial"/>
              </a:rPr>
              <a:t>This project is supported by the National Science Foundation and work was performed in the Keck Science Department.</a:t>
            </a:r>
            <a:endParaRPr lang="en-US" sz="2800" dirty="0">
              <a:latin typeface="Arial"/>
              <a:cs typeface="Arial"/>
            </a:endParaRPr>
          </a:p>
        </p:txBody>
      </p:sp>
      <p:sp>
        <p:nvSpPr>
          <p:cNvPr id="134" name="TextBox 133"/>
          <p:cNvSpPr txBox="1"/>
          <p:nvPr/>
        </p:nvSpPr>
        <p:spPr>
          <a:xfrm>
            <a:off x="30628129" y="34898124"/>
            <a:ext cx="12293202" cy="722075"/>
          </a:xfrm>
          <a:prstGeom prst="rect">
            <a:avLst/>
          </a:prstGeom>
          <a:ln w="57150" cmpd="sng"/>
        </p:spPr>
        <p:style>
          <a:lnRef idx="2">
            <a:schemeClr val="accent5"/>
          </a:lnRef>
          <a:fillRef idx="1">
            <a:schemeClr val="lt1"/>
          </a:fillRef>
          <a:effectRef idx="0">
            <a:schemeClr val="accent5"/>
          </a:effectRef>
          <a:fontRef idx="minor">
            <a:schemeClr val="dk1"/>
          </a:fontRef>
        </p:style>
        <p:txBody>
          <a:bodyPr wrap="square" lIns="105491" tIns="52746" rIns="105491" bIns="52746" rtlCol="0">
            <a:spAutoFit/>
          </a:bodyPr>
          <a:lstStyle/>
          <a:p>
            <a:pPr algn="ctr"/>
            <a:r>
              <a:rPr lang="en-US" sz="4000" b="1" dirty="0" smtClean="0">
                <a:latin typeface="Arial"/>
                <a:cs typeface="Arial"/>
              </a:rPr>
              <a:t>References</a:t>
            </a:r>
            <a:endParaRPr lang="en-US" sz="4000" b="1" dirty="0">
              <a:latin typeface="Arial"/>
              <a:cs typeface="Arial"/>
            </a:endParaRPr>
          </a:p>
        </p:txBody>
      </p:sp>
      <p:sp>
        <p:nvSpPr>
          <p:cNvPr id="135" name="Rectangle 134"/>
          <p:cNvSpPr/>
          <p:nvPr/>
        </p:nvSpPr>
        <p:spPr>
          <a:xfrm>
            <a:off x="30604102" y="35545754"/>
            <a:ext cx="13117772" cy="3170099"/>
          </a:xfrm>
          <a:prstGeom prst="rect">
            <a:avLst/>
          </a:prstGeom>
        </p:spPr>
        <p:txBody>
          <a:bodyPr wrap="square">
            <a:spAutoFit/>
          </a:bodyPr>
          <a:lstStyle/>
          <a:p>
            <a:r>
              <a:rPr lang="en-US" sz="2500" dirty="0" err="1" smtClean="0">
                <a:latin typeface="Arial"/>
                <a:cs typeface="Arial"/>
              </a:rPr>
              <a:t>Zeynizadeh</a:t>
            </a:r>
            <a:r>
              <a:rPr lang="en-US" sz="2500" dirty="0" smtClean="0">
                <a:latin typeface="Arial"/>
                <a:cs typeface="Arial"/>
              </a:rPr>
              <a:t>, B. and </a:t>
            </a:r>
            <a:r>
              <a:rPr lang="en-US" sz="2500" dirty="0" err="1" smtClean="0">
                <a:latin typeface="Arial"/>
                <a:cs typeface="Arial"/>
              </a:rPr>
              <a:t>Abdollahi</a:t>
            </a:r>
            <a:r>
              <a:rPr lang="en-US" sz="2500" dirty="0" smtClean="0">
                <a:latin typeface="Arial"/>
                <a:cs typeface="Arial"/>
              </a:rPr>
              <a:t>, M. </a:t>
            </a:r>
            <a:r>
              <a:rPr lang="en-US" sz="2500" i="1" dirty="0" err="1" smtClean="0">
                <a:latin typeface="Arial"/>
                <a:cs typeface="Arial"/>
              </a:rPr>
              <a:t>Curr</a:t>
            </a:r>
            <a:r>
              <a:rPr lang="en-US" sz="2500" i="1" dirty="0" smtClean="0">
                <a:latin typeface="Arial"/>
                <a:cs typeface="Arial"/>
              </a:rPr>
              <a:t>. Chem. </a:t>
            </a:r>
            <a:r>
              <a:rPr lang="en-US" sz="2500" i="1" dirty="0" err="1" smtClean="0">
                <a:latin typeface="Arial"/>
                <a:cs typeface="Arial"/>
              </a:rPr>
              <a:t>Lett</a:t>
            </a:r>
            <a:r>
              <a:rPr lang="en-US" sz="2500" i="1" dirty="0" smtClean="0">
                <a:latin typeface="Arial"/>
                <a:cs typeface="Arial"/>
              </a:rPr>
              <a:t>. </a:t>
            </a:r>
            <a:r>
              <a:rPr lang="en-US" sz="2500" b="1" dirty="0" smtClean="0">
                <a:latin typeface="Arial"/>
                <a:cs typeface="Arial"/>
              </a:rPr>
              <a:t>2016</a:t>
            </a:r>
            <a:r>
              <a:rPr lang="en-US" sz="2500" i="1" dirty="0" smtClean="0">
                <a:latin typeface="Arial"/>
                <a:cs typeface="Arial"/>
              </a:rPr>
              <a:t>, 5</a:t>
            </a:r>
            <a:r>
              <a:rPr lang="en-US" sz="2500" dirty="0" smtClean="0">
                <a:latin typeface="Arial"/>
                <a:cs typeface="Arial"/>
              </a:rPr>
              <a:t>(2), 51</a:t>
            </a:r>
          </a:p>
          <a:p>
            <a:r>
              <a:rPr lang="en-US" sz="2500" dirty="0" smtClean="0">
                <a:latin typeface="Arial"/>
                <a:cs typeface="Arial"/>
              </a:rPr>
              <a:t>Kobayashi, K. et al., </a:t>
            </a:r>
            <a:r>
              <a:rPr lang="en-US" sz="2500" i="1" dirty="0" smtClean="0">
                <a:latin typeface="Arial"/>
                <a:cs typeface="Arial"/>
              </a:rPr>
              <a:t>Chem. </a:t>
            </a:r>
            <a:r>
              <a:rPr lang="en-US" sz="2500" i="1" dirty="0" err="1" smtClean="0">
                <a:latin typeface="Arial"/>
                <a:cs typeface="Arial"/>
              </a:rPr>
              <a:t>Lett</a:t>
            </a:r>
            <a:r>
              <a:rPr lang="en-US" sz="2500" i="1" dirty="0" smtClean="0">
                <a:latin typeface="Arial"/>
                <a:cs typeface="Arial"/>
              </a:rPr>
              <a:t>. </a:t>
            </a:r>
            <a:r>
              <a:rPr lang="en-US" sz="2500" b="1" dirty="0" smtClean="0">
                <a:latin typeface="Arial"/>
                <a:cs typeface="Arial"/>
              </a:rPr>
              <a:t>1995, </a:t>
            </a:r>
            <a:r>
              <a:rPr lang="en-US" sz="2500" i="1" dirty="0" smtClean="0">
                <a:latin typeface="Arial"/>
                <a:cs typeface="Arial"/>
              </a:rPr>
              <a:t>24</a:t>
            </a:r>
            <a:r>
              <a:rPr lang="en-US" sz="2500" dirty="0" smtClean="0">
                <a:latin typeface="Arial"/>
                <a:cs typeface="Arial"/>
              </a:rPr>
              <a:t>(7), pp. 575-576</a:t>
            </a:r>
          </a:p>
          <a:p>
            <a:r>
              <a:rPr lang="en-US" sz="2500" dirty="0" err="1" smtClean="0">
                <a:latin typeface="Arial"/>
                <a:cs typeface="Arial"/>
              </a:rPr>
              <a:t>Faraj</a:t>
            </a:r>
            <a:r>
              <a:rPr lang="en-US" sz="2500" dirty="0" smtClean="0">
                <a:latin typeface="Arial"/>
                <a:cs typeface="Arial"/>
              </a:rPr>
              <a:t>, M. K., US5686645, Nov. 11, 1997.</a:t>
            </a:r>
          </a:p>
          <a:p>
            <a:r>
              <a:rPr lang="en-US" sz="2500" dirty="0" err="1" smtClean="0">
                <a:latin typeface="Arial"/>
                <a:cs typeface="Arial"/>
              </a:rPr>
              <a:t>Strazzolini</a:t>
            </a:r>
            <a:r>
              <a:rPr lang="en-US" sz="2500" dirty="0" smtClean="0">
                <a:latin typeface="Arial"/>
                <a:cs typeface="Arial"/>
              </a:rPr>
              <a:t>, P.  et al. </a:t>
            </a:r>
            <a:r>
              <a:rPr lang="en-US" sz="2500" i="1" dirty="0" smtClean="0">
                <a:latin typeface="Arial"/>
                <a:cs typeface="Arial"/>
              </a:rPr>
              <a:t>Tetrahedron</a:t>
            </a:r>
            <a:r>
              <a:rPr lang="en-US" sz="2500" dirty="0" smtClean="0">
                <a:latin typeface="Arial"/>
                <a:cs typeface="Arial"/>
              </a:rPr>
              <a:t> </a:t>
            </a:r>
            <a:r>
              <a:rPr lang="en-US" sz="2500" b="1" dirty="0" smtClean="0">
                <a:latin typeface="Arial"/>
                <a:cs typeface="Arial"/>
              </a:rPr>
              <a:t>1990</a:t>
            </a:r>
            <a:r>
              <a:rPr lang="en-US" sz="2500" dirty="0" smtClean="0">
                <a:latin typeface="Arial"/>
                <a:cs typeface="Arial"/>
              </a:rPr>
              <a:t>, </a:t>
            </a:r>
            <a:r>
              <a:rPr lang="en-US" sz="2500" i="1" dirty="0" smtClean="0">
                <a:latin typeface="Arial"/>
                <a:cs typeface="Arial"/>
              </a:rPr>
              <a:t>46</a:t>
            </a:r>
            <a:r>
              <a:rPr lang="en-US" sz="2500" dirty="0" smtClean="0">
                <a:latin typeface="Arial"/>
                <a:cs typeface="Arial"/>
              </a:rPr>
              <a:t>(4), pp. 1081-1118</a:t>
            </a:r>
          </a:p>
          <a:p>
            <a:r>
              <a:rPr lang="en-US" sz="2500" dirty="0" smtClean="0">
                <a:latin typeface="Arial"/>
                <a:cs typeface="Arial"/>
              </a:rPr>
              <a:t>Zhang et al. </a:t>
            </a:r>
            <a:r>
              <a:rPr lang="en-US" sz="2500" i="1" dirty="0" smtClean="0">
                <a:latin typeface="Arial"/>
                <a:cs typeface="Arial"/>
              </a:rPr>
              <a:t>J. Am. Chem. Soc., </a:t>
            </a:r>
            <a:r>
              <a:rPr lang="en-US" sz="2500" b="1" dirty="0" smtClean="0">
                <a:latin typeface="Arial"/>
                <a:cs typeface="Arial"/>
              </a:rPr>
              <a:t>2009</a:t>
            </a:r>
            <a:r>
              <a:rPr lang="en-US" sz="2500" dirty="0" smtClean="0">
                <a:latin typeface="Arial"/>
                <a:cs typeface="Arial"/>
              </a:rPr>
              <a:t>, </a:t>
            </a:r>
            <a:r>
              <a:rPr lang="en-US" sz="2500" i="1" dirty="0" smtClean="0">
                <a:latin typeface="Arial"/>
                <a:cs typeface="Arial"/>
              </a:rPr>
              <a:t>131</a:t>
            </a:r>
            <a:r>
              <a:rPr lang="en-US" sz="2500" dirty="0" smtClean="0">
                <a:latin typeface="Arial"/>
                <a:cs typeface="Arial"/>
              </a:rPr>
              <a:t>(15), pp. 5372-5373.</a:t>
            </a:r>
          </a:p>
          <a:p>
            <a:r>
              <a:rPr lang="en-US" sz="2500" dirty="0">
                <a:latin typeface="Arial"/>
                <a:cs typeface="Arial"/>
              </a:rPr>
              <a:t>King, B. </a:t>
            </a:r>
            <a:r>
              <a:rPr lang="en-US" sz="2500" dirty="0" err="1">
                <a:latin typeface="Arial"/>
                <a:cs typeface="Arial"/>
              </a:rPr>
              <a:t>Oligomeric</a:t>
            </a:r>
            <a:r>
              <a:rPr lang="en-US" sz="2500" dirty="0">
                <a:latin typeface="Arial"/>
                <a:cs typeface="Arial"/>
              </a:rPr>
              <a:t> Ethylene Oxide-Mediated N-</a:t>
            </a:r>
            <a:r>
              <a:rPr lang="en-US" sz="2500" dirty="0" err="1">
                <a:latin typeface="Arial"/>
                <a:cs typeface="Arial"/>
              </a:rPr>
              <a:t>Formylation</a:t>
            </a:r>
            <a:r>
              <a:rPr lang="en-US" sz="2500" dirty="0">
                <a:latin typeface="Arial"/>
                <a:cs typeface="Arial"/>
              </a:rPr>
              <a:t> of Amines, Pomona College, Claremont, CA, 2017</a:t>
            </a:r>
            <a:r>
              <a:rPr lang="en-US" sz="2500" dirty="0"/>
              <a:t>.</a:t>
            </a:r>
          </a:p>
          <a:p>
            <a:endParaRPr lang="en-US" sz="2500" dirty="0">
              <a:latin typeface="Arial"/>
              <a:cs typeface="Arial"/>
            </a:endParaRPr>
          </a:p>
        </p:txBody>
      </p:sp>
      <p:sp>
        <p:nvSpPr>
          <p:cNvPr id="136" name="Rectangle 135"/>
          <p:cNvSpPr/>
          <p:nvPr/>
        </p:nvSpPr>
        <p:spPr>
          <a:xfrm>
            <a:off x="15742704" y="17825287"/>
            <a:ext cx="12732603" cy="954107"/>
          </a:xfrm>
          <a:prstGeom prst="rect">
            <a:avLst/>
          </a:prstGeom>
        </p:spPr>
        <p:txBody>
          <a:bodyPr wrap="square">
            <a:spAutoFit/>
          </a:bodyPr>
          <a:lstStyle/>
          <a:p>
            <a:r>
              <a:rPr lang="en-US" sz="2800" b="1" dirty="0" smtClean="0">
                <a:latin typeface="Arial"/>
                <a:cs typeface="Arial"/>
              </a:rPr>
              <a:t>Figure 1. </a:t>
            </a:r>
            <a:r>
              <a:rPr lang="en-US" sz="2800" dirty="0" smtClean="0">
                <a:latin typeface="Arial"/>
                <a:cs typeface="Arial"/>
              </a:rPr>
              <a:t>Average </a:t>
            </a:r>
            <a:r>
              <a:rPr lang="en-US" sz="2800" dirty="0">
                <a:latin typeface="Arial"/>
                <a:cs typeface="Arial"/>
              </a:rPr>
              <a:t>initial rates of </a:t>
            </a:r>
            <a:r>
              <a:rPr lang="en-US" sz="2800" dirty="0" err="1">
                <a:latin typeface="Arial"/>
                <a:cs typeface="Arial"/>
              </a:rPr>
              <a:t>formylation</a:t>
            </a:r>
            <a:r>
              <a:rPr lang="en-US" sz="2800" dirty="0">
                <a:latin typeface="Arial"/>
                <a:cs typeface="Arial"/>
              </a:rPr>
              <a:t> reaction using varying concentrations of aniline.</a:t>
            </a:r>
            <a:r>
              <a:rPr lang="en-US" sz="2800" dirty="0" smtClean="0">
                <a:effectLst/>
                <a:latin typeface="Arial"/>
                <a:cs typeface="Arial"/>
              </a:rPr>
              <a:t> </a:t>
            </a:r>
            <a:endParaRPr lang="en-US" sz="2800" dirty="0">
              <a:latin typeface="Arial"/>
              <a:cs typeface="Arial"/>
            </a:endParaRPr>
          </a:p>
        </p:txBody>
      </p:sp>
      <p:sp>
        <p:nvSpPr>
          <p:cNvPr id="137" name="Rectangle 136"/>
          <p:cNvSpPr/>
          <p:nvPr/>
        </p:nvSpPr>
        <p:spPr>
          <a:xfrm>
            <a:off x="15895104" y="30039710"/>
            <a:ext cx="11953557" cy="1384995"/>
          </a:xfrm>
          <a:prstGeom prst="rect">
            <a:avLst/>
          </a:prstGeom>
        </p:spPr>
        <p:txBody>
          <a:bodyPr wrap="square">
            <a:spAutoFit/>
          </a:bodyPr>
          <a:lstStyle/>
          <a:p>
            <a:r>
              <a:rPr lang="en-US" sz="2800" b="1" dirty="0" smtClean="0">
                <a:latin typeface="Arial"/>
                <a:cs typeface="Arial"/>
              </a:rPr>
              <a:t>Figure 2. </a:t>
            </a:r>
            <a:r>
              <a:rPr lang="en-US" sz="2800" dirty="0">
                <a:latin typeface="Arial"/>
                <a:cs typeface="Arial"/>
              </a:rPr>
              <a:t>Average relative reaction rates of a series of </a:t>
            </a:r>
            <a:r>
              <a:rPr lang="en-US" sz="2800" i="1" dirty="0" err="1">
                <a:latin typeface="Arial"/>
                <a:cs typeface="Arial"/>
              </a:rPr>
              <a:t>para</a:t>
            </a:r>
            <a:r>
              <a:rPr lang="en-US" sz="2800" dirty="0">
                <a:latin typeface="Arial"/>
                <a:cs typeface="Arial"/>
              </a:rPr>
              <a:t>-substituted anilines</a:t>
            </a:r>
            <a:r>
              <a:rPr lang="en-US" sz="2800" b="1" dirty="0">
                <a:latin typeface="Arial"/>
                <a:cs typeface="Arial"/>
              </a:rPr>
              <a:t> </a:t>
            </a:r>
            <a:r>
              <a:rPr lang="en-US" sz="2800" dirty="0">
                <a:latin typeface="Arial"/>
                <a:cs typeface="Arial"/>
              </a:rPr>
              <a:t>organized by Hammett </a:t>
            </a:r>
            <a:r>
              <a:rPr lang="en-US" sz="2800" i="1" dirty="0" err="1">
                <a:latin typeface="Arial"/>
                <a:cs typeface="Arial"/>
              </a:rPr>
              <a:t>σ</a:t>
            </a:r>
            <a:r>
              <a:rPr lang="en-US" sz="2800" i="1" baseline="-25000" dirty="0" err="1">
                <a:latin typeface="Arial"/>
                <a:cs typeface="Arial"/>
              </a:rPr>
              <a:t>para</a:t>
            </a:r>
            <a:r>
              <a:rPr lang="en-US" sz="2800" baseline="-25000" dirty="0">
                <a:latin typeface="Arial"/>
                <a:cs typeface="Arial"/>
              </a:rPr>
              <a:t> </a:t>
            </a:r>
            <a:r>
              <a:rPr lang="en-US" sz="2800" dirty="0">
                <a:latin typeface="Arial"/>
                <a:cs typeface="Arial"/>
              </a:rPr>
              <a:t>values.</a:t>
            </a:r>
          </a:p>
          <a:p>
            <a:endParaRPr lang="en-US" sz="2800" dirty="0">
              <a:latin typeface="Arial"/>
              <a:cs typeface="Arial"/>
            </a:endParaRPr>
          </a:p>
        </p:txBody>
      </p:sp>
      <p:sp>
        <p:nvSpPr>
          <p:cNvPr id="138" name="Rectangle 137"/>
          <p:cNvSpPr/>
          <p:nvPr/>
        </p:nvSpPr>
        <p:spPr>
          <a:xfrm>
            <a:off x="30245801" y="18835678"/>
            <a:ext cx="11953557" cy="1384995"/>
          </a:xfrm>
          <a:prstGeom prst="rect">
            <a:avLst/>
          </a:prstGeom>
        </p:spPr>
        <p:txBody>
          <a:bodyPr wrap="square">
            <a:spAutoFit/>
          </a:bodyPr>
          <a:lstStyle/>
          <a:p>
            <a:r>
              <a:rPr lang="en-US" sz="2800" b="1" dirty="0" smtClean="0">
                <a:latin typeface="Arial"/>
                <a:cs typeface="Arial"/>
              </a:rPr>
              <a:t>Figure 3. </a:t>
            </a:r>
            <a:r>
              <a:rPr lang="en-US" sz="2800" dirty="0">
                <a:latin typeface="Arial"/>
                <a:cs typeface="Arial"/>
              </a:rPr>
              <a:t>HRMS FAB+ matrix featuring the mass of identified TEMPO </a:t>
            </a:r>
            <a:r>
              <a:rPr lang="en-US" sz="2800" dirty="0" smtClean="0">
                <a:latin typeface="Arial"/>
                <a:cs typeface="Arial"/>
              </a:rPr>
              <a:t>adduct in crude reaction mixture.</a:t>
            </a:r>
            <a:endParaRPr lang="en-US" sz="2800" dirty="0">
              <a:latin typeface="Arial"/>
              <a:cs typeface="Arial"/>
            </a:endParaRPr>
          </a:p>
          <a:p>
            <a:endParaRPr lang="en-US" sz="2800" dirty="0">
              <a:latin typeface="Arial"/>
              <a:cs typeface="Arial"/>
            </a:endParaRPr>
          </a:p>
        </p:txBody>
      </p:sp>
      <p:sp>
        <p:nvSpPr>
          <p:cNvPr id="139" name="Rectangle 138"/>
          <p:cNvSpPr/>
          <p:nvPr/>
        </p:nvSpPr>
        <p:spPr>
          <a:xfrm>
            <a:off x="30628129" y="29916026"/>
            <a:ext cx="11953557" cy="954107"/>
          </a:xfrm>
          <a:prstGeom prst="rect">
            <a:avLst/>
          </a:prstGeom>
        </p:spPr>
        <p:txBody>
          <a:bodyPr wrap="square">
            <a:spAutoFit/>
          </a:bodyPr>
          <a:lstStyle/>
          <a:p>
            <a:r>
              <a:rPr lang="en-US" sz="2800" b="1" dirty="0" smtClean="0">
                <a:latin typeface="Arial"/>
                <a:cs typeface="Arial"/>
              </a:rPr>
              <a:t>Figure 4. </a:t>
            </a:r>
            <a:r>
              <a:rPr lang="en-US" sz="2800" dirty="0" smtClean="0">
                <a:latin typeface="Arial"/>
                <a:cs typeface="Arial"/>
              </a:rPr>
              <a:t>Proposed </a:t>
            </a:r>
            <a:r>
              <a:rPr lang="en-US" sz="2800" dirty="0">
                <a:latin typeface="Arial"/>
                <a:cs typeface="Arial"/>
              </a:rPr>
              <a:t>mechanism for silver-catalyzed </a:t>
            </a:r>
            <a:r>
              <a:rPr lang="en-US" sz="2800" i="1" dirty="0">
                <a:latin typeface="Arial"/>
                <a:cs typeface="Arial"/>
              </a:rPr>
              <a:t>N-</a:t>
            </a:r>
            <a:r>
              <a:rPr lang="en-US" sz="2800" dirty="0" err="1">
                <a:latin typeface="Arial"/>
                <a:cs typeface="Arial"/>
              </a:rPr>
              <a:t>formylation</a:t>
            </a:r>
            <a:r>
              <a:rPr lang="en-US" sz="2800" dirty="0">
                <a:latin typeface="Arial"/>
                <a:cs typeface="Arial"/>
              </a:rPr>
              <a:t> reaction using 1,4-dioxane as the </a:t>
            </a:r>
            <a:r>
              <a:rPr lang="en-US" sz="2800" dirty="0" err="1">
                <a:latin typeface="Arial"/>
                <a:cs typeface="Arial"/>
              </a:rPr>
              <a:t>formylating</a:t>
            </a:r>
            <a:r>
              <a:rPr lang="en-US" sz="2800" dirty="0">
                <a:latin typeface="Arial"/>
                <a:cs typeface="Arial"/>
              </a:rPr>
              <a:t> </a:t>
            </a:r>
            <a:r>
              <a:rPr lang="en-US" sz="2800" dirty="0" smtClean="0">
                <a:latin typeface="Arial"/>
                <a:cs typeface="Arial"/>
              </a:rPr>
              <a:t>agent (from R. W-K.).</a:t>
            </a:r>
            <a:r>
              <a:rPr lang="en-US" sz="2800" dirty="0" smtClean="0">
                <a:effectLst/>
                <a:latin typeface="Arial"/>
                <a:cs typeface="Arial"/>
              </a:rPr>
              <a:t> </a:t>
            </a:r>
            <a:endParaRPr lang="en-US" sz="2800" dirty="0">
              <a:latin typeface="Arial"/>
              <a:cs typeface="Arial"/>
            </a:endParaRPr>
          </a:p>
        </p:txBody>
      </p:sp>
    </p:spTree>
    <p:extLst>
      <p:ext uri="{BB962C8B-B14F-4D97-AF65-F5344CB8AC3E}">
        <p14:creationId xmlns:p14="http://schemas.microsoft.com/office/powerpoint/2010/main" val="5882865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1413</TotalTime>
  <Words>597</Words>
  <Application>Microsoft Macintosh PowerPoint</Application>
  <PresentationFormat>Custom</PresentationFormat>
  <Paragraphs>55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Wang</dc:creator>
  <cp:lastModifiedBy>Michelle Wang</cp:lastModifiedBy>
  <cp:revision>34</cp:revision>
  <dcterms:created xsi:type="dcterms:W3CDTF">2019-11-18T06:26:52Z</dcterms:created>
  <dcterms:modified xsi:type="dcterms:W3CDTF">2019-11-19T06:00:09Z</dcterms:modified>
</cp:coreProperties>
</file>